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256" r:id="rId5"/>
    <p:sldId id="277" r:id="rId6"/>
    <p:sldId id="276" r:id="rId7"/>
    <p:sldId id="268" r:id="rId8"/>
    <p:sldId id="293" r:id="rId9"/>
    <p:sldId id="279" r:id="rId10"/>
    <p:sldId id="297" r:id="rId11"/>
    <p:sldId id="301" r:id="rId12"/>
    <p:sldId id="304" r:id="rId13"/>
    <p:sldId id="324" r:id="rId14"/>
    <p:sldId id="322" r:id="rId15"/>
    <p:sldId id="323" r:id="rId16"/>
    <p:sldId id="318" r:id="rId17"/>
    <p:sldId id="319" r:id="rId18"/>
    <p:sldId id="320" r:id="rId19"/>
    <p:sldId id="292" r:id="rId20"/>
    <p:sldId id="325" r:id="rId21"/>
    <p:sldId id="326" r:id="rId22"/>
    <p:sldId id="327" r:id="rId23"/>
    <p:sldId id="314" r:id="rId24"/>
    <p:sldId id="315" r:id="rId25"/>
    <p:sldId id="330" r:id="rId26"/>
    <p:sldId id="316" r:id="rId27"/>
    <p:sldId id="317" r:id="rId28"/>
    <p:sldId id="329" r:id="rId29"/>
    <p:sldId id="311" r:id="rId30"/>
    <p:sldId id="310" r:id="rId31"/>
    <p:sldId id="328" r:id="rId32"/>
  </p:sldIdLst>
  <p:sldSz cx="12192000" cy="6858000"/>
  <p:notesSz cx="6858000" cy="9144000"/>
  <p:defaultTextStyle>
    <a:defPPr rtl="0">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3204" autoAdjust="0"/>
  </p:normalViewPr>
  <p:slideViewPr>
    <p:cSldViewPr snapToGrid="0">
      <p:cViewPr varScale="1">
        <p:scale>
          <a:sx n="82" d="100"/>
          <a:sy n="82" d="100"/>
        </p:scale>
        <p:origin x="453" y="48"/>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2" d="100"/>
          <a:sy n="82"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t-BR" sz="1200"/>
            </a:lvl1pPr>
          </a:lstStyle>
          <a:p>
            <a:pPr rtl="0"/>
            <a:endParaRPr lang="pt-BR" dirty="0"/>
          </a:p>
        </p:txBody>
      </p:sp>
      <p:sp>
        <p:nvSpPr>
          <p:cNvPr id="3" name="Espaço Reservado para Data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pt-BR" sz="1200"/>
            </a:lvl1pPr>
          </a:lstStyle>
          <a:p>
            <a:pPr rtl="0"/>
            <a:fld id="{37BC8C06-0D5D-4355-B674-A5B9486B6B96}" type="datetime1">
              <a:rPr lang="pt-BR" smtClean="0"/>
              <a:pPr rtl="0"/>
              <a:t>26/03/2024</a:t>
            </a:fld>
            <a:endParaRPr lang="pt-BR" dirty="0"/>
          </a:p>
        </p:txBody>
      </p:sp>
      <p:sp>
        <p:nvSpPr>
          <p:cNvPr id="4" name="Espaço Reservado para Rodapé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pt-BR" sz="1200"/>
            </a:lvl1pPr>
          </a:lstStyle>
          <a:p>
            <a:pPr rtl="0"/>
            <a:endParaRPr lang="pt-BR" dirty="0"/>
          </a:p>
        </p:txBody>
      </p:sp>
      <p:sp>
        <p:nvSpPr>
          <p:cNvPr id="5" name="Espaço Reservado para o Número do Slide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pt-BR" sz="1200"/>
            </a:lvl1pPr>
          </a:lstStyle>
          <a:p>
            <a:pPr rtl="0"/>
            <a:fld id="{BBEB6193-5AA7-489B-8575-00593FC261DE}" type="slidenum">
              <a:rPr lang="pt-BR" smtClean="0"/>
              <a:pPr rtl="0"/>
              <a:t>‹#›</a:t>
            </a:fld>
            <a:endParaRPr lang="pt-BR"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t-BR" sz="1200"/>
            </a:lvl1pPr>
          </a:lstStyle>
          <a:p>
            <a:pPr rtl="0"/>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pt-BR" sz="1200"/>
            </a:lvl1pPr>
          </a:lstStyle>
          <a:p>
            <a:fld id="{F7B5DEC5-C999-4B3A-9232-229CEE854E71}" type="datetime1">
              <a:rPr lang="pt-BR" smtClean="0"/>
              <a:pPr/>
              <a:t>26/03/2024</a:t>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pt-BR"/>
            </a:defPPr>
          </a:lstStyle>
          <a:p>
            <a:pPr rtl="0"/>
            <a:endParaRPr lang="pt-BR" noProof="0" dirty="0"/>
          </a:p>
        </p:txBody>
      </p:sp>
      <p:sp>
        <p:nvSpPr>
          <p:cNvPr id="5" name="Espaço Reservado para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pt-BR"/>
            </a:defP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pt-BR" sz="1200"/>
            </a:lvl1pPr>
          </a:lstStyle>
          <a:p>
            <a:pPr rtl="0"/>
            <a:endParaRPr lang="pt-BR" noProof="0"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pt-BR" sz="1200"/>
            </a:lvl1pPr>
          </a:lstStyle>
          <a:p>
            <a:pPr rtl="0"/>
            <a:fld id="{10895658-EA1F-4910-80AB-4DA76E167475}" type="slidenum">
              <a:rPr lang="pt-BR" noProof="0" smtClean="0"/>
              <a:pPr rtl="0"/>
              <a:t>‹#›</a:t>
            </a:fld>
            <a:endParaRPr lang="pt-BR" noProof="0"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lang="pt-BR" sz="1200" kern="1200">
        <a:solidFill>
          <a:schemeClr val="tx1"/>
        </a:solidFill>
        <a:latin typeface="+mn-lt"/>
        <a:ea typeface="+mn-ea"/>
        <a:cs typeface="+mn-cs"/>
      </a:defRPr>
    </a:lvl1pPr>
    <a:lvl2pPr marL="457200" algn="l" defTabSz="914400" rtl="0" eaLnBrk="1" latinLnBrk="0" hangingPunct="1">
      <a:defRPr lang="pt-BR" sz="1200" kern="1200">
        <a:solidFill>
          <a:schemeClr val="tx1"/>
        </a:solidFill>
        <a:latin typeface="+mn-lt"/>
        <a:ea typeface="+mn-ea"/>
        <a:cs typeface="+mn-cs"/>
      </a:defRPr>
    </a:lvl2pPr>
    <a:lvl3pPr marL="914400" algn="l" defTabSz="914400" rtl="0" eaLnBrk="1" latinLnBrk="0" hangingPunct="1">
      <a:defRPr lang="pt-BR" sz="1200" kern="1200">
        <a:solidFill>
          <a:schemeClr val="tx1"/>
        </a:solidFill>
        <a:latin typeface="+mn-lt"/>
        <a:ea typeface="+mn-ea"/>
        <a:cs typeface="+mn-cs"/>
      </a:defRPr>
    </a:lvl3pPr>
    <a:lvl4pPr marL="1371600" algn="l" defTabSz="914400" rtl="0" eaLnBrk="1" latinLnBrk="0" hangingPunct="1">
      <a:defRPr lang="pt-BR" sz="1200" kern="1200">
        <a:solidFill>
          <a:schemeClr val="tx1"/>
        </a:solidFill>
        <a:latin typeface="+mn-lt"/>
        <a:ea typeface="+mn-ea"/>
        <a:cs typeface="+mn-cs"/>
      </a:defRPr>
    </a:lvl4pPr>
    <a:lvl5pPr marL="1828800" algn="l" defTabSz="914400" rtl="0" eaLnBrk="1" latinLnBrk="0" hangingPunct="1">
      <a:defRPr lang="pt-BR" sz="1200" kern="1200">
        <a:solidFill>
          <a:schemeClr val="tx1"/>
        </a:solidFill>
        <a:latin typeface="+mn-lt"/>
        <a:ea typeface="+mn-ea"/>
        <a:cs typeface="+mn-cs"/>
      </a:defRPr>
    </a:lvl5pPr>
    <a:lvl6pPr marL="2286000" algn="l" defTabSz="914400" rtl="0" eaLnBrk="1" latinLnBrk="0" hangingPunct="1">
      <a:defRPr lang="pt-BR" sz="1200" kern="1200">
        <a:solidFill>
          <a:schemeClr val="tx1"/>
        </a:solidFill>
        <a:latin typeface="+mn-lt"/>
        <a:ea typeface="+mn-ea"/>
        <a:cs typeface="+mn-cs"/>
      </a:defRPr>
    </a:lvl6pPr>
    <a:lvl7pPr marL="2743200" algn="l" defTabSz="914400" rtl="0" eaLnBrk="1" latinLnBrk="0" hangingPunct="1">
      <a:defRPr lang="pt-BR" sz="1200" kern="1200">
        <a:solidFill>
          <a:schemeClr val="tx1"/>
        </a:solidFill>
        <a:latin typeface="+mn-lt"/>
        <a:ea typeface="+mn-ea"/>
        <a:cs typeface="+mn-cs"/>
      </a:defRPr>
    </a:lvl7pPr>
    <a:lvl8pPr marL="3200400" algn="l" defTabSz="914400" rtl="0" eaLnBrk="1" latinLnBrk="0" hangingPunct="1">
      <a:defRPr lang="pt-BR" sz="1200" kern="1200">
        <a:solidFill>
          <a:schemeClr val="tx1"/>
        </a:solidFill>
        <a:latin typeface="+mn-lt"/>
        <a:ea typeface="+mn-ea"/>
        <a:cs typeface="+mn-cs"/>
      </a:defRPr>
    </a:lvl8pPr>
    <a:lvl9pPr marL="3657600" algn="l" defTabSz="914400" rtl="0" eaLnBrk="1" latinLnBrk="0" hangingPunct="1">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1</a:t>
            </a:fld>
            <a:endParaRPr lang="pt-BR"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10895658-EA1F-4910-80AB-4DA76E167475}" type="slidenum">
              <a:rPr lang="pt-BR" noProof="0" smtClean="0"/>
              <a:pPr rtl="0"/>
              <a:t>13</a:t>
            </a:fld>
            <a:endParaRPr lang="pt-BR" noProof="0" dirty="0"/>
          </a:p>
        </p:txBody>
      </p:sp>
    </p:spTree>
    <p:extLst>
      <p:ext uri="{BB962C8B-B14F-4D97-AF65-F5344CB8AC3E}">
        <p14:creationId xmlns:p14="http://schemas.microsoft.com/office/powerpoint/2010/main" val="230974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16</a:t>
            </a:fld>
            <a:endParaRPr lang="pt-BR" dirty="0"/>
          </a:p>
        </p:txBody>
      </p:sp>
    </p:spTree>
    <p:extLst>
      <p:ext uri="{BB962C8B-B14F-4D97-AF65-F5344CB8AC3E}">
        <p14:creationId xmlns:p14="http://schemas.microsoft.com/office/powerpoint/2010/main" val="237103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20</a:t>
            </a:fld>
            <a:endParaRPr lang="pt-BR" dirty="0"/>
          </a:p>
        </p:txBody>
      </p:sp>
    </p:spTree>
    <p:extLst>
      <p:ext uri="{BB962C8B-B14F-4D97-AF65-F5344CB8AC3E}">
        <p14:creationId xmlns:p14="http://schemas.microsoft.com/office/powerpoint/2010/main" val="1101034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21</a:t>
            </a:fld>
            <a:endParaRPr lang="pt-BR" dirty="0"/>
          </a:p>
        </p:txBody>
      </p:sp>
    </p:spTree>
    <p:extLst>
      <p:ext uri="{BB962C8B-B14F-4D97-AF65-F5344CB8AC3E}">
        <p14:creationId xmlns:p14="http://schemas.microsoft.com/office/powerpoint/2010/main" val="290966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23</a:t>
            </a:fld>
            <a:endParaRPr lang="pt-BR" dirty="0"/>
          </a:p>
        </p:txBody>
      </p:sp>
    </p:spTree>
    <p:extLst>
      <p:ext uri="{BB962C8B-B14F-4D97-AF65-F5344CB8AC3E}">
        <p14:creationId xmlns:p14="http://schemas.microsoft.com/office/powerpoint/2010/main" val="3528697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24</a:t>
            </a:fld>
            <a:endParaRPr lang="pt-BR" dirty="0"/>
          </a:p>
        </p:txBody>
      </p:sp>
    </p:spTree>
    <p:extLst>
      <p:ext uri="{BB962C8B-B14F-4D97-AF65-F5344CB8AC3E}">
        <p14:creationId xmlns:p14="http://schemas.microsoft.com/office/powerpoint/2010/main" val="2732331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27</a:t>
            </a:fld>
            <a:endParaRPr lang="pt-BR" dirty="0"/>
          </a:p>
        </p:txBody>
      </p:sp>
    </p:spTree>
    <p:extLst>
      <p:ext uri="{BB962C8B-B14F-4D97-AF65-F5344CB8AC3E}">
        <p14:creationId xmlns:p14="http://schemas.microsoft.com/office/powerpoint/2010/main" val="137072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2</a:t>
            </a:fld>
            <a:endParaRPr lang="pt-BR" dirty="0"/>
          </a:p>
        </p:txBody>
      </p:sp>
    </p:spTree>
    <p:extLst>
      <p:ext uri="{BB962C8B-B14F-4D97-AF65-F5344CB8AC3E}">
        <p14:creationId xmlns:p14="http://schemas.microsoft.com/office/powerpoint/2010/main" val="32177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3</a:t>
            </a:fld>
            <a:endParaRPr lang="pt-BR" dirty="0"/>
          </a:p>
        </p:txBody>
      </p:sp>
    </p:spTree>
    <p:extLst>
      <p:ext uri="{BB962C8B-B14F-4D97-AF65-F5344CB8AC3E}">
        <p14:creationId xmlns:p14="http://schemas.microsoft.com/office/powerpoint/2010/main" val="360712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4</a:t>
            </a:fld>
            <a:endParaRPr lang="pt-BR" dirty="0"/>
          </a:p>
        </p:txBody>
      </p:sp>
    </p:spTree>
    <p:extLst>
      <p:ext uri="{BB962C8B-B14F-4D97-AF65-F5344CB8AC3E}">
        <p14:creationId xmlns:p14="http://schemas.microsoft.com/office/powerpoint/2010/main" val="5102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ea typeface="Liberation Sans Regular"/>
              </a:rPr>
              <a:t>Proficiency in AE has been the center of attention within the aviation industry since it became a requirement for these professionals to operate internationally (International Civil Aviation Organization </a:t>
            </a:r>
            <a:r>
              <a:rPr lang="en-US" sz="1200" b="1" dirty="0">
                <a:solidFill>
                  <a:schemeClr val="bg1"/>
                </a:solidFill>
                <a:effectLst/>
                <a:ea typeface="Liberation Sans Bold"/>
              </a:rPr>
              <a:t>– </a:t>
            </a:r>
            <a:r>
              <a:rPr lang="en-US" sz="1200" dirty="0">
                <a:solidFill>
                  <a:schemeClr val="bg1"/>
                </a:solidFill>
                <a:effectLst/>
                <a:ea typeface="Liberation Sans Regular"/>
              </a:rPr>
              <a:t>ICAO, 2010).</a:t>
            </a:r>
          </a:p>
          <a:p>
            <a:endParaRPr lang="en-US" dirty="0"/>
          </a:p>
        </p:txBody>
      </p:sp>
      <p:sp>
        <p:nvSpPr>
          <p:cNvPr id="4" name="Slide Number Placeholder 3"/>
          <p:cNvSpPr>
            <a:spLocks noGrp="1"/>
          </p:cNvSpPr>
          <p:nvPr>
            <p:ph type="sldNum" sz="quarter" idx="5"/>
          </p:nvPr>
        </p:nvSpPr>
        <p:spPr/>
        <p:txBody>
          <a:bodyPr/>
          <a:lstStyle/>
          <a:p>
            <a:pPr rtl="0"/>
            <a:fld id="{10895658-EA1F-4910-80AB-4DA76E167475}" type="slidenum">
              <a:rPr lang="pt-BR" noProof="0" smtClean="0"/>
              <a:pPr rtl="0"/>
              <a:t>5</a:t>
            </a:fld>
            <a:endParaRPr lang="pt-BR" noProof="0" dirty="0"/>
          </a:p>
        </p:txBody>
      </p:sp>
    </p:spTree>
    <p:extLst>
      <p:ext uri="{BB962C8B-B14F-4D97-AF65-F5344CB8AC3E}">
        <p14:creationId xmlns:p14="http://schemas.microsoft.com/office/powerpoint/2010/main" val="182748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6</a:t>
            </a:fld>
            <a:endParaRPr lang="pt-BR" dirty="0"/>
          </a:p>
        </p:txBody>
      </p:sp>
    </p:spTree>
    <p:extLst>
      <p:ext uri="{BB962C8B-B14F-4D97-AF65-F5344CB8AC3E}">
        <p14:creationId xmlns:p14="http://schemas.microsoft.com/office/powerpoint/2010/main" val="164829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venir Next LT Pro" panose="020B0504020202020204" pitchFamily="34" charset="0"/>
                <a:ea typeface="Times New Roman" panose="02020603050405020304" pitchFamily="18" charset="0"/>
                <a:cs typeface="Times New Roman" panose="02020603050405020304" pitchFamily="18" charset="0"/>
              </a:rPr>
              <a:t>which describes the main points featured in the webinars in order to facilitate access to the information presented and to encourage professionals to reflect about </a:t>
            </a:r>
          </a:p>
          <a:p>
            <a:endParaRPr lang="en-US" sz="1200" dirty="0">
              <a:effectLst/>
              <a:latin typeface="Avenir Next LT Pro" panose="020B05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venir Next LT Pro" panose="020B0504020202020204" pitchFamily="34" charset="0"/>
                <a:ea typeface="Liberation Serif Regular"/>
                <a:cs typeface="Liberation Serif Regular"/>
              </a:rPr>
              <a:t>A major objective of the webinars was </a:t>
            </a:r>
            <a:r>
              <a:rPr lang="en-US" dirty="0">
                <a:latin typeface="Avenir Next LT Pro" panose="020B0504020202020204" pitchFamily="34" charset="0"/>
                <a:ea typeface="Times New Roman" panose="02020603050405020304" pitchFamily="18" charset="0"/>
                <a:cs typeface="Times New Roman" panose="02020603050405020304" pitchFamily="18" charset="0"/>
              </a:rPr>
              <a:t>the creation of a collaborative corpus o along with the presentation of tasks capable of being developed from this type of source.</a:t>
            </a:r>
          </a:p>
          <a:p>
            <a:endParaRPr lang="en-US" dirty="0"/>
          </a:p>
        </p:txBody>
      </p:sp>
      <p:sp>
        <p:nvSpPr>
          <p:cNvPr id="4" name="Slide Number Placeholder 3"/>
          <p:cNvSpPr>
            <a:spLocks noGrp="1"/>
          </p:cNvSpPr>
          <p:nvPr>
            <p:ph type="sldNum" sz="quarter" idx="5"/>
          </p:nvPr>
        </p:nvSpPr>
        <p:spPr/>
        <p:txBody>
          <a:bodyPr/>
          <a:lstStyle/>
          <a:p>
            <a:pPr rtl="0"/>
            <a:fld id="{10895658-EA1F-4910-80AB-4DA76E167475}" type="slidenum">
              <a:rPr lang="pt-BR" noProof="0" smtClean="0"/>
              <a:pPr rtl="0"/>
              <a:t>8</a:t>
            </a:fld>
            <a:endParaRPr lang="pt-BR" noProof="0" dirty="0"/>
          </a:p>
        </p:txBody>
      </p:sp>
    </p:spTree>
    <p:extLst>
      <p:ext uri="{BB962C8B-B14F-4D97-AF65-F5344CB8AC3E}">
        <p14:creationId xmlns:p14="http://schemas.microsoft.com/office/powerpoint/2010/main" val="82673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dirty="0"/>
          </a:p>
        </p:txBody>
      </p:sp>
      <p:sp>
        <p:nvSpPr>
          <p:cNvPr id="4" name="Espaço Reservado para o Número do Slide 3"/>
          <p:cNvSpPr>
            <a:spLocks noGrp="1"/>
          </p:cNvSpPr>
          <p:nvPr>
            <p:ph type="sldNum" sz="quarter" idx="5"/>
          </p:nvPr>
        </p:nvSpPr>
        <p:spPr/>
        <p:txBody>
          <a:bodyPr rtlCol="0"/>
          <a:lstStyle>
            <a:defPPr>
              <a:defRPr lang="pt-BR"/>
            </a:defPPr>
          </a:lstStyle>
          <a:p>
            <a:pPr rtl="0"/>
            <a:fld id="{10895658-EA1F-4910-80AB-4DA76E167475}" type="slidenum">
              <a:rPr lang="pt-BR" smtClean="0"/>
              <a:pPr rtl="0"/>
              <a:t>11</a:t>
            </a:fld>
            <a:endParaRPr lang="pt-BR" dirty="0"/>
          </a:p>
        </p:txBody>
      </p:sp>
    </p:spTree>
    <p:extLst>
      <p:ext uri="{BB962C8B-B14F-4D97-AF65-F5344CB8AC3E}">
        <p14:creationId xmlns:p14="http://schemas.microsoft.com/office/powerpoint/2010/main" val="130633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commercial purposes</a:t>
            </a:r>
          </a:p>
        </p:txBody>
      </p:sp>
      <p:sp>
        <p:nvSpPr>
          <p:cNvPr id="4" name="Slide Number Placeholder 3"/>
          <p:cNvSpPr>
            <a:spLocks noGrp="1"/>
          </p:cNvSpPr>
          <p:nvPr>
            <p:ph type="sldNum" sz="quarter" idx="5"/>
          </p:nvPr>
        </p:nvSpPr>
        <p:spPr/>
        <p:txBody>
          <a:bodyPr/>
          <a:lstStyle/>
          <a:p>
            <a:pPr rtl="0"/>
            <a:fld id="{10895658-EA1F-4910-80AB-4DA76E167475}" type="slidenum">
              <a:rPr lang="pt-BR" noProof="0" smtClean="0"/>
              <a:pPr rtl="0"/>
              <a:t>12</a:t>
            </a:fld>
            <a:endParaRPr lang="pt-BR" noProof="0" dirty="0"/>
          </a:p>
        </p:txBody>
      </p:sp>
    </p:spTree>
    <p:extLst>
      <p:ext uri="{BB962C8B-B14F-4D97-AF65-F5344CB8AC3E}">
        <p14:creationId xmlns:p14="http://schemas.microsoft.com/office/powerpoint/2010/main" val="3250185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ente Título">
    <p:bg>
      <p:bgPr>
        <a:solidFill>
          <a:schemeClr val="accent2"/>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grpSp>
          <p:nvGrpSpPr>
            <p:cNvPr id="116" name="Grupo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upo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upo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upo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upo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upo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upo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upo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297" name="Gráfico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áfico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Conector Reto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rtlCol="0" anchor="ctr"/>
          <a:lstStyle>
            <a:lvl1pPr algn="l">
              <a:defRPr lang="pt-BR" sz="6000" cap="all" baseline="0">
                <a:solidFill>
                  <a:schemeClr val="tx2"/>
                </a:solidFill>
              </a:defRPr>
            </a:lvl1pPr>
          </a:lstStyle>
          <a:p>
            <a:pPr rtl="0"/>
            <a:r>
              <a:rPr lang="pt-BR"/>
              <a:t>Clique para adicionar um título</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údo + Tabela">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rtlCol="0" anchor="t" anchorCtr="0"/>
          <a:lstStyle>
            <a:lvl1pPr>
              <a:defRPr lang="pt-BR" cap="all" baseline="0">
                <a:solidFill>
                  <a:schemeClr val="accent1"/>
                </a:solidFill>
              </a:defRPr>
            </a:lvl1pPr>
          </a:lstStyle>
          <a:p>
            <a:pPr rtl="0"/>
            <a:r>
              <a:rPr lang="pt-BR"/>
              <a:t>CLIQUE PARA ADICIONAR TÍTULO</a:t>
            </a:r>
          </a:p>
        </p:txBody>
      </p:sp>
      <p:sp>
        <p:nvSpPr>
          <p:cNvPr id="7" name="Retângulo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5" name="Espaço Reservado para Texto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pt-BR" sz="1800" smtClean="0"/>
            </a:lvl1pPr>
            <a:lvl2pPr>
              <a:spcBef>
                <a:spcPts val="0"/>
              </a:spcBef>
              <a:spcAft>
                <a:spcPts val="1200"/>
              </a:spcAft>
              <a:defRPr lang="pt-BR" sz="1800" smtClean="0"/>
            </a:lvl2pPr>
            <a:lvl3pPr>
              <a:spcBef>
                <a:spcPts val="0"/>
              </a:spcBef>
              <a:spcAft>
                <a:spcPts val="1200"/>
              </a:spcAft>
              <a:defRPr lang="pt-BR" sz="1800" smtClean="0"/>
            </a:lvl3pPr>
            <a:lvl4pPr>
              <a:spcBef>
                <a:spcPts val="0"/>
              </a:spcBef>
              <a:spcAft>
                <a:spcPts val="1200"/>
              </a:spcAft>
              <a:defRPr lang="pt-BR" sz="1800" smtClean="0"/>
            </a:lvl4pPr>
            <a:lvl5pPr>
              <a:spcBef>
                <a:spcPts val="0"/>
              </a:spcBef>
              <a:spcAft>
                <a:spcPts val="1200"/>
              </a:spcAft>
              <a:defRPr lang="pt-BR" sz="1800"/>
            </a:lvl5pPr>
          </a:lstStyle>
          <a:p>
            <a:pPr lvl="0" rtl="0"/>
            <a:r>
              <a:rPr lang="pt-BR"/>
              <a:t>Clique para adicionar o texto </a:t>
            </a:r>
          </a:p>
          <a:p>
            <a:pPr marL="685800" lvl="1" indent="-228600" rtl="0"/>
            <a:r>
              <a:rPr lang="pt-BR"/>
              <a:t>Segundo nível</a:t>
            </a:r>
          </a:p>
          <a:p>
            <a:pPr marL="1143000" lvl="2" indent="-228600" rtl="0"/>
            <a:r>
              <a:rPr lang="pt-BR"/>
              <a:t>Terceiro nível</a:t>
            </a:r>
          </a:p>
          <a:p>
            <a:pPr marL="1600200" lvl="3" indent="-228600" rtl="0"/>
            <a:r>
              <a:rPr lang="pt-BR"/>
              <a:t>Quarto nível</a:t>
            </a:r>
          </a:p>
          <a:p>
            <a:pPr marL="2057400" lvl="4" indent="-228600" rtl="0"/>
            <a:r>
              <a:rPr lang="pt-BR"/>
              <a:t>Quinto nível</a:t>
            </a:r>
          </a:p>
        </p:txBody>
      </p:sp>
      <p:sp>
        <p:nvSpPr>
          <p:cNvPr id="8" name="Espaço Reservado para Tabela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rtlCol="0"/>
          <a:lstStyle>
            <a:lvl1pPr>
              <a:defRPr lang="pt-BR"/>
            </a:lvl1pPr>
          </a:lstStyle>
          <a:p>
            <a:pPr rtl="0"/>
            <a:r>
              <a:rPr lang="pt-BR"/>
              <a:t>Clique no ícone para inserir a tabela</a:t>
            </a:r>
          </a:p>
        </p:txBody>
      </p:sp>
      <p:sp>
        <p:nvSpPr>
          <p:cNvPr id="3" name="Espaço Reservado para Data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rtlCol="0"/>
          <a:lstStyle>
            <a:lvl1pPr>
              <a:defRPr lang="pt-BR">
                <a:solidFill>
                  <a:schemeClr val="tx1"/>
                </a:solidFill>
              </a:defRPr>
            </a:lvl1pPr>
          </a:lstStyle>
          <a:p>
            <a:pPr rtl="0"/>
            <a:fld id="{271FF10F-F25D-4B63-ACCB-630393AA2720}" type="datetime1">
              <a:rPr lang="pt-BR" smtClean="0"/>
              <a:pPr rtl="0"/>
              <a:t>26/03/2024</a:t>
            </a:fld>
            <a:endParaRPr lang="pt-BR" dirty="0"/>
          </a:p>
        </p:txBody>
      </p:sp>
      <p:sp>
        <p:nvSpPr>
          <p:cNvPr id="4" name="Espaço Reservado para Rodapé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rtlCol="0"/>
          <a:lstStyle>
            <a:lvl1pPr>
              <a:defRPr lang="pt-BR">
                <a:solidFill>
                  <a:schemeClr val="tx1"/>
                </a:solidFill>
              </a:defRPr>
            </a:lvl1pPr>
          </a:lstStyle>
          <a:p>
            <a:pPr rtl="0"/>
            <a:r>
              <a:rPr lang="pt-BR"/>
              <a:t>Título da apresentação</a:t>
            </a:r>
            <a:endParaRPr lang="pt-BR" dirty="0"/>
          </a:p>
        </p:txBody>
      </p:sp>
      <p:sp>
        <p:nvSpPr>
          <p:cNvPr id="6" name="Espaço Reservado para o Número do Slide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rtlCol="0"/>
          <a:lstStyle>
            <a:lvl1pPr>
              <a:defRPr lang="pt-BR">
                <a:solidFill>
                  <a:schemeClr val="tx1"/>
                </a:solidFill>
              </a:defRPr>
            </a:lvl1pPr>
          </a:lstStyle>
          <a:p>
            <a:pPr rtl="0"/>
            <a:fld id="{B5CEABB6-07DC-46E8-9B57-56EC44A396E5}" type="slidenum">
              <a:rPr lang="pt-BR" smtClean="0"/>
              <a:pPr rtl="0"/>
              <a:t>‹#›</a:t>
            </a:fld>
            <a:endParaRPr lang="pt-BR"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is Conteúdos 3">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rtlCol="0" anchor="t" anchorCtr="0"/>
          <a:lstStyle>
            <a:lvl1pPr>
              <a:defRPr lang="pt-BR" cap="all" baseline="0">
                <a:solidFill>
                  <a:schemeClr val="tx2"/>
                </a:solidFill>
              </a:defRPr>
            </a:lvl1pPr>
          </a:lstStyle>
          <a:p>
            <a:pPr rtl="0"/>
            <a:r>
              <a:rPr lang="pt-BR"/>
              <a:t>CLIQUE PARA ADICIONAR O TÍTULO</a:t>
            </a:r>
          </a:p>
        </p:txBody>
      </p:sp>
      <p:grpSp>
        <p:nvGrpSpPr>
          <p:cNvPr id="10" name="Grupo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pic>
          <p:nvPicPr>
            <p:cNvPr id="48" name="Gráfico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Elemento gráfico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Espaço Reservado para Conteúdo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rtlCol="0">
            <a:normAutofit/>
          </a:bodyPr>
          <a:lstStyle>
            <a:lvl1pPr marL="0" indent="0">
              <a:lnSpc>
                <a:spcPct val="100000"/>
              </a:lnSpc>
              <a:spcBef>
                <a:spcPts val="0"/>
              </a:spcBef>
              <a:spcAft>
                <a:spcPts val="600"/>
              </a:spcAft>
              <a:buFont typeface="Arial" panose="020B0604020202020204" pitchFamily="34" charset="0"/>
              <a:buNone/>
              <a:defRPr lang="pt-BR" sz="1800">
                <a:solidFill>
                  <a:schemeClr val="bg1"/>
                </a:solidFill>
              </a:defRPr>
            </a:lvl1pPr>
            <a:lvl2pPr marL="457200">
              <a:lnSpc>
                <a:spcPct val="100000"/>
              </a:lnSpc>
              <a:spcAft>
                <a:spcPts val="600"/>
              </a:spcAft>
              <a:defRPr lang="pt-BR" sz="1800">
                <a:solidFill>
                  <a:schemeClr val="bg1"/>
                </a:solidFill>
              </a:defRPr>
            </a:lvl2pPr>
            <a:lvl3pPr marL="914400">
              <a:lnSpc>
                <a:spcPct val="100000"/>
              </a:lnSpc>
              <a:spcAft>
                <a:spcPts val="600"/>
              </a:spcAft>
              <a:defRPr lang="pt-BR" sz="1800">
                <a:solidFill>
                  <a:schemeClr val="bg1"/>
                </a:solidFill>
              </a:defRPr>
            </a:lvl3pPr>
            <a:lvl4pPr marL="1371600">
              <a:lnSpc>
                <a:spcPct val="100000"/>
              </a:lnSpc>
              <a:spcAft>
                <a:spcPts val="600"/>
              </a:spcAft>
              <a:defRPr lang="pt-BR" sz="1800">
                <a:solidFill>
                  <a:schemeClr val="bg1"/>
                </a:solidFill>
              </a:defRPr>
            </a:lvl4pPr>
            <a:lvl5pPr marL="1828800">
              <a:lnSpc>
                <a:spcPct val="100000"/>
              </a:lnSpc>
              <a:spcAft>
                <a:spcPts val="600"/>
              </a:spcAft>
              <a:defRPr lang="pt-BR" sz="1800">
                <a:solidFill>
                  <a:schemeClr val="bg1"/>
                </a:solidFill>
              </a:defRPr>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14" name="Espaço Reservado para Texto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rtlCol="0">
            <a:normAutofit/>
          </a:bodyPr>
          <a:lstStyle>
            <a:lvl1pPr marL="342900" indent="-342900">
              <a:spcAft>
                <a:spcPts val="600"/>
              </a:spcAft>
              <a:buFont typeface="+mj-lt"/>
              <a:buAutoNum type="arabicPeriod"/>
              <a:defRPr lang="pt-BR" sz="1800">
                <a:solidFill>
                  <a:schemeClr val="bg1"/>
                </a:solidFill>
              </a:defRPr>
            </a:lvl1pPr>
            <a:lvl2pPr marL="800100" indent="-342900">
              <a:spcAft>
                <a:spcPts val="600"/>
              </a:spcAft>
              <a:buFont typeface="+mj-lt"/>
              <a:buAutoNum type="alphaLcPeriod"/>
              <a:defRPr lang="pt-BR" sz="1800">
                <a:solidFill>
                  <a:schemeClr val="bg1"/>
                </a:solidFill>
              </a:defRPr>
            </a:lvl2pPr>
            <a:lvl3pPr marL="1257300" indent="-342900">
              <a:spcAft>
                <a:spcPts val="600"/>
              </a:spcAft>
              <a:buFont typeface="+mj-lt"/>
              <a:buAutoNum type="arabicParenR"/>
              <a:defRPr lang="pt-BR" sz="1800">
                <a:solidFill>
                  <a:schemeClr val="bg1"/>
                </a:solidFill>
              </a:defRPr>
            </a:lvl3pPr>
            <a:lvl4pPr marL="1714500" indent="-342900">
              <a:spcAft>
                <a:spcPts val="600"/>
              </a:spcAft>
              <a:buFont typeface="+mj-lt"/>
              <a:buAutoNum type="alphaLcParenR"/>
              <a:defRPr lang="pt-BR" sz="1800">
                <a:solidFill>
                  <a:schemeClr val="bg1"/>
                </a:solidFill>
              </a:defRPr>
            </a:lvl4pPr>
            <a:lvl5pPr marL="2171700" indent="-342900">
              <a:spcAft>
                <a:spcPts val="600"/>
              </a:spcAft>
              <a:buFont typeface="+mj-lt"/>
              <a:buAutoNum type="romanLcPeriod"/>
              <a:defRPr lang="pt-BR" sz="1800">
                <a:solidFill>
                  <a:schemeClr val="bg1"/>
                </a:solidFill>
              </a:defRPr>
            </a:lvl5pPr>
          </a:lstStyle>
          <a:p>
            <a:pPr lvl="0" rtl="0"/>
            <a:r>
              <a:rPr lang="pt-BR"/>
              <a:t>Clique para adicionar o texto </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63" name="Espaço Reservado para Data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rtlCol="0"/>
          <a:lstStyle>
            <a:lvl1pPr>
              <a:defRPr lang="pt-BR">
                <a:solidFill>
                  <a:schemeClr val="bg1"/>
                </a:solidFill>
              </a:defRPr>
            </a:lvl1pPr>
          </a:lstStyle>
          <a:p>
            <a:pPr rtl="0"/>
            <a:fld id="{A2063158-7BA3-4247-94BC-DA1EE3A46640}" type="datetime1">
              <a:rPr lang="pt-BR" smtClean="0"/>
              <a:pPr rtl="0"/>
              <a:t>26/03/2024</a:t>
            </a:fld>
            <a:endParaRPr lang="pt-BR" dirty="0"/>
          </a:p>
        </p:txBody>
      </p:sp>
      <p:sp>
        <p:nvSpPr>
          <p:cNvPr id="64" name="Espaço Reservado para Rodapé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rtlCol="0"/>
          <a:lstStyle>
            <a:lvl1pPr>
              <a:defRPr lang="pt-BR">
                <a:solidFill>
                  <a:schemeClr val="bg1"/>
                </a:solidFill>
              </a:defRPr>
            </a:lvl1pPr>
          </a:lstStyle>
          <a:p>
            <a:pPr rtl="0"/>
            <a:r>
              <a:rPr lang="pt-BR"/>
              <a:t>Título da apresentação</a:t>
            </a:r>
            <a:endParaRPr lang="pt-BR" dirty="0"/>
          </a:p>
        </p:txBody>
      </p:sp>
      <p:sp>
        <p:nvSpPr>
          <p:cNvPr id="65" name="Espaço Reservado para o Número do Slide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rtlCol="0"/>
          <a:lstStyle>
            <a:lvl1pPr>
              <a:defRPr lang="pt-BR">
                <a:solidFill>
                  <a:schemeClr val="bg1"/>
                </a:solidFill>
              </a:defRPr>
            </a:lvl1pPr>
          </a:lstStyle>
          <a:p>
            <a:pPr rtl="0"/>
            <a:fld id="{B5CEABB6-07DC-46E8-9B57-56EC44A396E5}" type="slidenum">
              <a:rPr lang="pt-BR" smtClean="0"/>
              <a:pPr rtl="0"/>
              <a:t>‹#›</a:t>
            </a:fld>
            <a:endParaRPr lang="pt-BR"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a">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rtlCol="0" anchor="t" anchorCtr="0"/>
          <a:lstStyle>
            <a:lvl1pPr>
              <a:defRPr lang="pt-BR" cap="all" baseline="0">
                <a:solidFill>
                  <a:schemeClr val="accent1"/>
                </a:solidFill>
              </a:defRPr>
            </a:lvl1pPr>
          </a:lstStyle>
          <a:p>
            <a:pPr rtl="0"/>
            <a:r>
              <a:rPr lang="pt-BR"/>
              <a:t>CLIQUE PARA ADICIONAR TÍTULO</a:t>
            </a:r>
          </a:p>
        </p:txBody>
      </p:sp>
      <p:sp>
        <p:nvSpPr>
          <p:cNvPr id="5" name="Espaço reservado para a Tabela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rtlCol="0"/>
          <a:lstStyle>
            <a:lvl1pPr>
              <a:defRPr lang="pt-B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lang="pt-BR"/>
            </a:pPr>
            <a:r>
              <a:rPr lang="pt-BR"/>
              <a:t>Clique no ícone para inserir a tabela</a:t>
            </a:r>
          </a:p>
          <a:p>
            <a:pPr rtl="0"/>
            <a:endParaRPr lang="pt-BR" dirty="0"/>
          </a:p>
        </p:txBody>
      </p:sp>
      <p:sp>
        <p:nvSpPr>
          <p:cNvPr id="7" name="Retângulo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3" name="Espaço Reservado para Data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rtlCol="0"/>
          <a:lstStyle>
            <a:lvl1pPr>
              <a:defRPr lang="pt-BR">
                <a:solidFill>
                  <a:schemeClr val="tx1"/>
                </a:solidFill>
              </a:defRPr>
            </a:lvl1pPr>
          </a:lstStyle>
          <a:p>
            <a:pPr rtl="0"/>
            <a:fld id="{15AF5D45-B96F-41AC-A41B-EA7F09E9A734}" type="datetime1">
              <a:rPr lang="pt-BR" smtClean="0"/>
              <a:pPr rtl="0"/>
              <a:t>26/03/2024</a:t>
            </a:fld>
            <a:endParaRPr lang="pt-BR" dirty="0"/>
          </a:p>
        </p:txBody>
      </p:sp>
      <p:sp>
        <p:nvSpPr>
          <p:cNvPr id="4" name="Espaço Reservado para Rodapé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rtlCol="0"/>
          <a:lstStyle>
            <a:lvl1pPr>
              <a:defRPr lang="pt-BR">
                <a:solidFill>
                  <a:schemeClr val="tx1"/>
                </a:solidFill>
              </a:defRPr>
            </a:lvl1pPr>
          </a:lstStyle>
          <a:p>
            <a:pPr rtl="0"/>
            <a:r>
              <a:rPr lang="pt-BR"/>
              <a:t>Título da apresentação</a:t>
            </a:r>
            <a:endParaRPr lang="pt-BR" dirty="0"/>
          </a:p>
        </p:txBody>
      </p:sp>
      <p:sp>
        <p:nvSpPr>
          <p:cNvPr id="6" name="Espaço Reservado para o Número do Slide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rtlCol="0"/>
          <a:lstStyle>
            <a:lvl1pPr>
              <a:defRPr lang="pt-BR">
                <a:solidFill>
                  <a:schemeClr val="tx1"/>
                </a:solidFill>
              </a:defRPr>
            </a:lvl1pPr>
          </a:lstStyle>
          <a:p>
            <a:pPr rtl="0"/>
            <a:fld id="{B5CEABB6-07DC-46E8-9B57-56EC44A396E5}" type="slidenum">
              <a:rPr lang="pt-BR" smtClean="0"/>
              <a:pPr rtl="0"/>
              <a:t>‹#›</a:t>
            </a:fld>
            <a:endParaRPr lang="pt-BR"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údo 2">
    <p:bg>
      <p:bgPr>
        <a:solidFill>
          <a:schemeClr val="accent2"/>
        </a:solid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grpSp>
          <p:nvGrpSpPr>
            <p:cNvPr id="116" name="Grupo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upo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upo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upo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upo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upo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upo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upo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297" name="Gráfico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áfico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Conector Reto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rtlCol="0" anchor="b">
            <a:normAutofit/>
          </a:bodyPr>
          <a:lstStyle>
            <a:lvl1pPr algn="l">
              <a:defRPr lang="pt-BR" sz="4400" cap="all" baseline="0">
                <a:solidFill>
                  <a:schemeClr val="tx2"/>
                </a:solidFill>
              </a:defRPr>
            </a:lvl1pPr>
          </a:lstStyle>
          <a:p>
            <a:pPr rtl="0"/>
            <a:r>
              <a:rPr lang="pt-BR"/>
              <a:t>Clique para adicionar um título</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rtlCol="0">
            <a:normAutofit/>
          </a:bodyPr>
          <a:lstStyle>
            <a:lvl1pPr marL="0" indent="0" algn="l">
              <a:lnSpc>
                <a:spcPct val="150000"/>
              </a:lnSpc>
              <a:spcBef>
                <a:spcPts val="0"/>
              </a:spcBef>
              <a:buNone/>
              <a:defRPr lang="pt-BR" sz="1800">
                <a:solidFill>
                  <a:schemeClr val="tx2"/>
                </a:solidFill>
              </a:defRPr>
            </a:lvl1pPr>
            <a:lvl2pPr marL="457200" indent="0" algn="ctr">
              <a:buNone/>
              <a:defRPr lang="pt-BR" sz="2000"/>
            </a:lvl2pPr>
            <a:lvl3pPr marL="914400" indent="0" algn="ctr">
              <a:buNone/>
              <a:defRPr lang="pt-BR" sz="1800"/>
            </a:lvl3pPr>
            <a:lvl4pPr marL="1371600" indent="0" algn="ctr">
              <a:buNone/>
              <a:defRPr lang="pt-BR" sz="1600"/>
            </a:lvl4pPr>
            <a:lvl5pPr marL="1828800" indent="0" algn="ctr">
              <a:buNone/>
              <a:defRPr lang="pt-BR" sz="1600"/>
            </a:lvl5pPr>
            <a:lvl6pPr marL="2286000" indent="0" algn="ctr">
              <a:buNone/>
              <a:defRPr lang="pt-BR" sz="1600"/>
            </a:lvl6pPr>
            <a:lvl7pPr marL="2743200" indent="0" algn="ctr">
              <a:buNone/>
              <a:defRPr lang="pt-BR" sz="1600"/>
            </a:lvl7pPr>
            <a:lvl8pPr marL="3200400" indent="0" algn="ctr">
              <a:buNone/>
              <a:defRPr lang="pt-BR" sz="1600"/>
            </a:lvl8pPr>
            <a:lvl9pPr marL="3657600" indent="0" algn="ctr">
              <a:buNone/>
              <a:defRPr lang="pt-BR" sz="1600"/>
            </a:lvl9pPr>
          </a:lstStyle>
          <a:p>
            <a:pPr rtl="0"/>
            <a:r>
              <a:rPr lang="pt-BR"/>
              <a:t>Clique para adicionar um subtítulo</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údo 3">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rtlCol="0" anchor="b" anchorCtr="0"/>
          <a:lstStyle>
            <a:lvl1pPr>
              <a:defRPr lang="pt-BR" cap="all" baseline="0">
                <a:solidFill>
                  <a:schemeClr val="accent1"/>
                </a:solidFill>
              </a:defRPr>
            </a:lvl1pPr>
          </a:lstStyle>
          <a:p>
            <a:pPr rtl="0"/>
            <a:r>
              <a:rPr lang="pt-BR"/>
              <a:t>CLIQUE PARA ADICIONAR O TÍTULO</a:t>
            </a:r>
          </a:p>
        </p:txBody>
      </p:sp>
      <p:sp>
        <p:nvSpPr>
          <p:cNvPr id="7" name="Espaço Reservado para Conteúdo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rtlCol="0">
            <a:normAutofit/>
          </a:bodyPr>
          <a:lstStyle>
            <a:lvl1pPr marL="0" indent="0">
              <a:lnSpc>
                <a:spcPct val="150000"/>
              </a:lnSpc>
              <a:spcBef>
                <a:spcPts val="0"/>
              </a:spcBef>
              <a:spcAft>
                <a:spcPts val="0"/>
              </a:spcAft>
              <a:buFont typeface="Arial" panose="020B0604020202020204" pitchFamily="34" charset="0"/>
              <a:buNone/>
              <a:defRPr lang="pt-BR" sz="2400"/>
            </a:lvl1pPr>
            <a:lvl2pPr marL="457200">
              <a:lnSpc>
                <a:spcPts val="2000"/>
              </a:lnSpc>
              <a:defRPr lang="pt-BR" sz="1800"/>
            </a:lvl2pPr>
            <a:lvl3pPr marL="914400">
              <a:lnSpc>
                <a:spcPts val="2000"/>
              </a:lnSpc>
              <a:defRPr lang="pt-BR" sz="1800"/>
            </a:lvl3pPr>
            <a:lvl4pPr marL="1371600">
              <a:lnSpc>
                <a:spcPts val="2000"/>
              </a:lnSpc>
              <a:defRPr lang="pt-BR" sz="1800"/>
            </a:lvl4pPr>
            <a:lvl5pPr marL="1828800">
              <a:lnSpc>
                <a:spcPts val="2000"/>
              </a:lnSpc>
              <a:defRPr lang="pt-BR" sz="18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grpSp>
        <p:nvGrpSpPr>
          <p:cNvPr id="3" name="Grupo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20" name="Imagem 19" descr="Um padrão distribuído em preto e branco&#10;&#10;Descrição gerada automaticamente com baixa confiança">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áfico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14" name="Gráfico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upo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upo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upo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upo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upo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upo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upo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upo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cxnSp>
          <p:nvCxnSpPr>
            <p:cNvPr id="66" name="Conector Reto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grpSp>
      <p:sp>
        <p:nvSpPr>
          <p:cNvPr id="4" name="Espaço Reservado para Rodapé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rtlCol="0"/>
          <a:lstStyle>
            <a:lvl1pPr>
              <a:defRPr lang="pt-BR">
                <a:solidFill>
                  <a:schemeClr val="tx1"/>
                </a:solidFill>
              </a:defRPr>
            </a:lvl1pPr>
          </a:lstStyle>
          <a:p>
            <a:pPr rtl="0"/>
            <a:r>
              <a:rPr lang="pt-BR"/>
              <a:t>Título da apresentação</a:t>
            </a:r>
            <a:endParaRPr lang="pt-BR" dirty="0"/>
          </a:p>
        </p:txBody>
      </p:sp>
      <p:sp>
        <p:nvSpPr>
          <p:cNvPr id="5" name="Espaço Reservado para o Número do Slide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rtlCol="0"/>
          <a:lstStyle>
            <a:lvl1pPr>
              <a:defRPr lang="pt-BR">
                <a:solidFill>
                  <a:schemeClr val="tx1"/>
                </a:solidFill>
              </a:defRPr>
            </a:lvl1pPr>
          </a:lstStyle>
          <a:p>
            <a:pPr rtl="0"/>
            <a:fld id="{B5CEABB6-07DC-46E8-9B57-56EC44A396E5}" type="slidenum">
              <a:rPr lang="pt-BR" smtClean="0"/>
              <a:pPr rtl="0"/>
              <a:t>‹#›</a:t>
            </a:fld>
            <a:endParaRPr lang="pt-BR" dirty="0"/>
          </a:p>
        </p:txBody>
      </p:sp>
      <p:sp>
        <p:nvSpPr>
          <p:cNvPr id="6" name="Espaço Reservado para Data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rtlCol="0"/>
          <a:lstStyle>
            <a:lvl1pPr>
              <a:defRPr lang="pt-BR">
                <a:solidFill>
                  <a:schemeClr val="tx1"/>
                </a:solidFill>
              </a:defRPr>
            </a:lvl1pPr>
          </a:lstStyle>
          <a:p>
            <a:pPr rtl="0"/>
            <a:fld id="{4707782D-E7CF-430F-957E-0883D3A7A2C5}" type="datetime1">
              <a:rPr lang="pt-BR" smtClean="0"/>
              <a:pPr rtl="0"/>
              <a:t>26/03/2024</a:t>
            </a:fld>
            <a:endParaRPr lang="pt-BR"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 Imagem">
    <p:bg>
      <p:bgPr>
        <a:solidFill>
          <a:schemeClr val="accent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rtlCol="0" anchor="ctr">
            <a:normAutofit/>
          </a:bodyPr>
          <a:lstStyle>
            <a:lvl1pPr algn="l">
              <a:defRPr lang="pt-BR" sz="4800" cap="all" baseline="0">
                <a:solidFill>
                  <a:schemeClr val="tx2"/>
                </a:solidFill>
              </a:defRPr>
            </a:lvl1pPr>
          </a:lstStyle>
          <a:p>
            <a:pPr rtl="0"/>
            <a:r>
              <a:rPr lang="pt-BR"/>
              <a:t>Clique para adicionar um título</a:t>
            </a:r>
          </a:p>
        </p:txBody>
      </p:sp>
      <p:sp>
        <p:nvSpPr>
          <p:cNvPr id="63" name="Espaço Reservado para Imagem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rtlCol="0">
            <a:noAutofit/>
          </a:bodyPr>
          <a:lstStyle>
            <a:lvl1pPr algn="ctr">
              <a:defRPr lang="pt-BR" sz="2000">
                <a:solidFill>
                  <a:schemeClr val="bg1"/>
                </a:solidFill>
              </a:defRPr>
            </a:lvl1pPr>
          </a:lstStyle>
          <a:p>
            <a:pPr rtl="0"/>
            <a:r>
              <a:rPr lang="pt-BR"/>
              <a:t>Clique no ícone para inserir imagem</a:t>
            </a:r>
          </a:p>
        </p:txBody>
      </p:sp>
      <p:grpSp>
        <p:nvGrpSpPr>
          <p:cNvPr id="4" name="Grupo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13" name="Gráfico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11" name="Imagem 10" descr="Um padrão preto e branco listrado&#10;&#10;Descrição gerada automaticamente com baixa confiança">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 Subtítulo + Imagem ">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rtlCol="0" anchor="b">
            <a:normAutofit/>
          </a:bodyPr>
          <a:lstStyle>
            <a:lvl1pPr algn="l">
              <a:defRPr lang="pt-BR" sz="4800" cap="all" baseline="0">
                <a:solidFill>
                  <a:schemeClr val="tx2"/>
                </a:solidFill>
              </a:defRPr>
            </a:lvl1pPr>
          </a:lstStyle>
          <a:p>
            <a:pPr rtl="0"/>
            <a:r>
              <a:rPr lang="pt-BR"/>
              <a:t>Clique para adicionar um título</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rtlCol="0">
            <a:normAutofit/>
          </a:bodyPr>
          <a:lstStyle>
            <a:lvl1pPr marL="0" indent="0" algn="l">
              <a:lnSpc>
                <a:spcPct val="150000"/>
              </a:lnSpc>
              <a:spcBef>
                <a:spcPts val="0"/>
              </a:spcBef>
              <a:buNone/>
              <a:defRPr lang="pt-BR" sz="2400">
                <a:solidFill>
                  <a:schemeClr val="tx2"/>
                </a:solidFill>
              </a:defRPr>
            </a:lvl1pPr>
            <a:lvl2pPr marL="457200" indent="0" algn="ctr">
              <a:buNone/>
              <a:defRPr lang="pt-BR" sz="2000"/>
            </a:lvl2pPr>
            <a:lvl3pPr marL="914400" indent="0" algn="ctr">
              <a:buNone/>
              <a:defRPr lang="pt-BR" sz="1800"/>
            </a:lvl3pPr>
            <a:lvl4pPr marL="1371600" indent="0" algn="ctr">
              <a:buNone/>
              <a:defRPr lang="pt-BR" sz="1600"/>
            </a:lvl4pPr>
            <a:lvl5pPr marL="1828800" indent="0" algn="ctr">
              <a:buNone/>
              <a:defRPr lang="pt-BR" sz="1600"/>
            </a:lvl5pPr>
            <a:lvl6pPr marL="2286000" indent="0" algn="ctr">
              <a:buNone/>
              <a:defRPr lang="pt-BR" sz="1600"/>
            </a:lvl6pPr>
            <a:lvl7pPr marL="2743200" indent="0" algn="ctr">
              <a:buNone/>
              <a:defRPr lang="pt-BR" sz="1600"/>
            </a:lvl7pPr>
            <a:lvl8pPr marL="3200400" indent="0" algn="ctr">
              <a:buNone/>
              <a:defRPr lang="pt-BR" sz="1600"/>
            </a:lvl8pPr>
            <a:lvl9pPr marL="3657600" indent="0" algn="ctr">
              <a:buNone/>
              <a:defRPr lang="pt-BR" sz="1600"/>
            </a:lvl9pPr>
          </a:lstStyle>
          <a:p>
            <a:pPr rtl="0"/>
            <a:r>
              <a:rPr lang="pt-BR"/>
              <a:t>Clique para adicionar um subtítulo</a:t>
            </a:r>
          </a:p>
        </p:txBody>
      </p:sp>
      <p:grpSp>
        <p:nvGrpSpPr>
          <p:cNvPr id="4" name="Grupo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13" name="Gráfico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upo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upo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upo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upo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upo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upo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upo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upo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grpSp>
      <p:sp>
        <p:nvSpPr>
          <p:cNvPr id="63" name="Espaço Reservado para Imagem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rtlCol="0">
            <a:noAutofit/>
          </a:bodyPr>
          <a:lstStyle>
            <a:lvl1pPr marL="0" indent="0" algn="ctr">
              <a:buNone/>
              <a:defRPr lang="pt-BR" sz="2000">
                <a:solidFill>
                  <a:schemeClr val="bg1"/>
                </a:solidFill>
              </a:defRPr>
            </a:lvl1pPr>
          </a:lstStyle>
          <a:p>
            <a:pPr rtl="0"/>
            <a:r>
              <a:rPr lang="pt-BR"/>
              <a:t>Clique no ícone para inserir imagem</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údo 1">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rtlCol="0" anchor="t" anchorCtr="0"/>
          <a:lstStyle>
            <a:lvl1pPr>
              <a:defRPr lang="pt-BR" cap="all" baseline="0">
                <a:solidFill>
                  <a:schemeClr val="tx2"/>
                </a:solidFill>
              </a:defRPr>
            </a:lvl1pPr>
          </a:lstStyle>
          <a:p>
            <a:pPr rtl="0"/>
            <a:r>
              <a:rPr lang="pt-BR"/>
              <a:t>CLIQUE PARA ADICIONAR O TÍTULO</a:t>
            </a:r>
          </a:p>
        </p:txBody>
      </p:sp>
      <p:grpSp>
        <p:nvGrpSpPr>
          <p:cNvPr id="3" name="Grupo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8" name="Gráfico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35" name="Imagem 34" descr="Um padrão distribuído em preto e branco&#10;&#10;Descrição gerada automaticamente com baixa confiança">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Elemento gráfico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38" name="Gráfico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upo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upo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upo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upo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upo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upo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upo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upo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cxnSp>
          <p:nvCxnSpPr>
            <p:cNvPr id="63" name="Conector Reto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grpSp>
      <p:sp>
        <p:nvSpPr>
          <p:cNvPr id="67" name="Espaço Reservado para Data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rtlCol="0"/>
          <a:lstStyle>
            <a:lvl1pPr>
              <a:defRPr lang="pt-BR">
                <a:solidFill>
                  <a:schemeClr val="bg1"/>
                </a:solidFill>
              </a:defRPr>
            </a:lvl1pPr>
          </a:lstStyle>
          <a:p>
            <a:pPr rtl="0"/>
            <a:fld id="{1651ADEE-A958-458D-9A8F-FFAE44502D6E}" type="datetime1">
              <a:rPr lang="pt-BR" smtClean="0"/>
              <a:pPr rtl="0"/>
              <a:t>26/03/2024</a:t>
            </a:fld>
            <a:endParaRPr lang="pt-BR" dirty="0"/>
          </a:p>
        </p:txBody>
      </p:sp>
      <p:sp>
        <p:nvSpPr>
          <p:cNvPr id="68" name="Espaço Reservado para Rodapé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rtlCol="0"/>
          <a:lstStyle>
            <a:lvl1pPr>
              <a:defRPr lang="pt-BR">
                <a:solidFill>
                  <a:schemeClr val="bg1"/>
                </a:solidFill>
              </a:defRPr>
            </a:lvl1pPr>
          </a:lstStyle>
          <a:p>
            <a:pPr rtl="0"/>
            <a:r>
              <a:rPr lang="pt-BR"/>
              <a:t>Título da apresentação</a:t>
            </a:r>
            <a:endParaRPr lang="pt-BR" dirty="0"/>
          </a:p>
        </p:txBody>
      </p:sp>
      <p:sp>
        <p:nvSpPr>
          <p:cNvPr id="69" name="Espaço Reservado para o Número do Slide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rtlCol="0"/>
          <a:lstStyle>
            <a:lvl1pPr>
              <a:defRPr lang="pt-BR">
                <a:solidFill>
                  <a:schemeClr val="bg1"/>
                </a:solidFill>
              </a:defRPr>
            </a:lvl1pPr>
          </a:lstStyle>
          <a:p>
            <a:pPr rtl="0"/>
            <a:fld id="{B5CEABB6-07DC-46E8-9B57-56EC44A396E5}" type="slidenum">
              <a:rPr lang="pt-BR" smtClean="0"/>
              <a:pPr rtl="0"/>
              <a:t>‹#›</a:t>
            </a:fld>
            <a:endParaRPr lang="pt-BR" dirty="0"/>
          </a:p>
        </p:txBody>
      </p:sp>
      <p:sp>
        <p:nvSpPr>
          <p:cNvPr id="4" name="Espaço Reservado para Conteúdo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rtlCol="0">
            <a:normAutofit/>
          </a:bodyPr>
          <a:lstStyle>
            <a:lvl1pPr marL="0" indent="0">
              <a:lnSpc>
                <a:spcPts val="2000"/>
              </a:lnSpc>
              <a:buFont typeface="Arial" panose="020B0604020202020204" pitchFamily="34" charset="0"/>
              <a:buNone/>
              <a:defRPr lang="pt-BR" sz="1800">
                <a:solidFill>
                  <a:schemeClr val="bg1"/>
                </a:solidFill>
              </a:defRPr>
            </a:lvl1pPr>
            <a:lvl2pPr marL="457200">
              <a:lnSpc>
                <a:spcPts val="2000"/>
              </a:lnSpc>
              <a:defRPr lang="pt-BR" sz="1800">
                <a:solidFill>
                  <a:schemeClr val="bg1"/>
                </a:solidFill>
              </a:defRPr>
            </a:lvl2pPr>
            <a:lvl3pPr marL="914400">
              <a:lnSpc>
                <a:spcPts val="2000"/>
              </a:lnSpc>
              <a:defRPr lang="pt-BR" sz="1800">
                <a:solidFill>
                  <a:schemeClr val="bg1"/>
                </a:solidFill>
              </a:defRPr>
            </a:lvl3pPr>
            <a:lvl4pPr marL="1371600">
              <a:lnSpc>
                <a:spcPts val="2000"/>
              </a:lnSpc>
              <a:defRPr lang="pt-BR" sz="1800">
                <a:solidFill>
                  <a:schemeClr val="bg1"/>
                </a:solidFill>
              </a:defRPr>
            </a:lvl4pPr>
            <a:lvl5pPr marL="1828800">
              <a:lnSpc>
                <a:spcPts val="2000"/>
              </a:lnSpc>
              <a:defRPr lang="pt-BR" sz="1800">
                <a:solidFill>
                  <a:schemeClr val="bg1"/>
                </a:solidFill>
              </a:defRPr>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 Subtítulo">
    <p:bg>
      <p:bgPr>
        <a:solidFill>
          <a:schemeClr val="accent3"/>
        </a:solid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28" name="Gráfico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11" name="Gráfico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áfico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73" name="Gráfico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Imagem 34" descr="Um padrão distribuído em preto e branco&#10;&#10;Descrição gerada automaticamente com baixa confiança">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upo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upo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upo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upo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upo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upo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upo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upo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r>
                  <a:rPr lang="pt-BR"/>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cxnSp>
          <p:nvCxnSpPr>
            <p:cNvPr id="77" name="Conector Reto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rtlCol="0" anchor="b">
            <a:normAutofit/>
          </a:bodyPr>
          <a:lstStyle>
            <a:lvl1pPr algn="l">
              <a:defRPr lang="pt-BR" sz="4800" cap="all" baseline="0">
                <a:solidFill>
                  <a:schemeClr val="tx2"/>
                </a:solidFill>
              </a:defRPr>
            </a:lvl1pPr>
          </a:lstStyle>
          <a:p>
            <a:pPr rtl="0"/>
            <a:r>
              <a:rPr lang="pt-BR"/>
              <a:t>Clique para ADICIONAR TÍTULO</a:t>
            </a:r>
          </a:p>
        </p:txBody>
      </p:sp>
      <p:sp>
        <p:nvSpPr>
          <p:cNvPr id="3" name="Subtítulo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rtlCol="0">
            <a:normAutofit/>
          </a:bodyPr>
          <a:lstStyle>
            <a:lvl1pPr marL="0" indent="0" algn="l">
              <a:lnSpc>
                <a:spcPct val="150000"/>
              </a:lnSpc>
              <a:spcBef>
                <a:spcPts val="0"/>
              </a:spcBef>
              <a:buNone/>
              <a:defRPr lang="pt-BR" sz="2400">
                <a:solidFill>
                  <a:schemeClr val="tx2"/>
                </a:solidFill>
              </a:defRPr>
            </a:lvl1pPr>
            <a:lvl2pPr marL="457200" indent="0" algn="ctr">
              <a:buNone/>
              <a:defRPr lang="pt-BR" sz="2000"/>
            </a:lvl2pPr>
            <a:lvl3pPr marL="914400" indent="0" algn="ctr">
              <a:buNone/>
              <a:defRPr lang="pt-BR" sz="1800"/>
            </a:lvl3pPr>
            <a:lvl4pPr marL="1371600" indent="0" algn="ctr">
              <a:buNone/>
              <a:defRPr lang="pt-BR" sz="1600"/>
            </a:lvl4pPr>
            <a:lvl5pPr marL="1828800" indent="0" algn="ctr">
              <a:buNone/>
              <a:defRPr lang="pt-BR" sz="1600"/>
            </a:lvl5pPr>
            <a:lvl6pPr marL="2286000" indent="0" algn="ctr">
              <a:buNone/>
              <a:defRPr lang="pt-BR" sz="1600"/>
            </a:lvl6pPr>
            <a:lvl7pPr marL="2743200" indent="0" algn="ctr">
              <a:buNone/>
              <a:defRPr lang="pt-BR" sz="1600"/>
            </a:lvl7pPr>
            <a:lvl8pPr marL="3200400" indent="0" algn="ctr">
              <a:buNone/>
              <a:defRPr lang="pt-BR" sz="1600"/>
            </a:lvl8pPr>
            <a:lvl9pPr marL="3657600" indent="0" algn="ctr">
              <a:buNone/>
              <a:defRPr lang="pt-BR" sz="1600"/>
            </a:lvl9pPr>
          </a:lstStyle>
          <a:p>
            <a:pPr rtl="0"/>
            <a:r>
              <a:rPr lang="pt-BR"/>
              <a:t>Clique para adicionar um subtítulo</a:t>
            </a:r>
          </a:p>
        </p:txBody>
      </p:sp>
      <p:sp>
        <p:nvSpPr>
          <p:cNvPr id="192" name="Espaço Reservado para Data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rtlCol="0"/>
          <a:lstStyle>
            <a:lvl1pPr>
              <a:defRPr lang="pt-BR">
                <a:solidFill>
                  <a:schemeClr val="bg1"/>
                </a:solidFill>
              </a:defRPr>
            </a:lvl1pPr>
          </a:lstStyle>
          <a:p>
            <a:pPr rtl="0"/>
            <a:fld id="{466EF2EF-7F8E-47B6-AF5D-84AAE7AF8643}" type="datetime1">
              <a:rPr lang="pt-BR" smtClean="0"/>
              <a:pPr rtl="0"/>
              <a:t>26/03/2024</a:t>
            </a:fld>
            <a:endParaRPr lang="pt-BR" dirty="0"/>
          </a:p>
        </p:txBody>
      </p:sp>
      <p:sp>
        <p:nvSpPr>
          <p:cNvPr id="193" name="Espaço Reservado para Rodapé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rtlCol="0"/>
          <a:lstStyle>
            <a:lvl1pPr>
              <a:defRPr lang="pt-BR">
                <a:solidFill>
                  <a:schemeClr val="bg1"/>
                </a:solidFill>
              </a:defRPr>
            </a:lvl1pPr>
          </a:lstStyle>
          <a:p>
            <a:pPr rtl="0"/>
            <a:r>
              <a:rPr lang="pt-BR"/>
              <a:t>Título da apresentação</a:t>
            </a:r>
            <a:endParaRPr lang="pt-BR" dirty="0"/>
          </a:p>
        </p:txBody>
      </p:sp>
      <p:sp>
        <p:nvSpPr>
          <p:cNvPr id="194" name="Espaço Reservado para o Número do Slide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rtlCol="0"/>
          <a:lstStyle>
            <a:lvl1pPr>
              <a:defRPr lang="pt-BR">
                <a:solidFill>
                  <a:schemeClr val="bg1"/>
                </a:solidFill>
              </a:defRPr>
            </a:lvl1pPr>
          </a:lstStyle>
          <a:p>
            <a:pPr rtl="0"/>
            <a:fld id="{B5CEABB6-07DC-46E8-9B57-56EC44A396E5}" type="slidenum">
              <a:rPr lang="pt-BR" smtClean="0"/>
              <a:pPr rtl="0"/>
              <a:t>‹#›</a:t>
            </a:fld>
            <a:endParaRPr lang="pt-BR"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is Conteúdos 1">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rtlCol="0" anchor="t" anchorCtr="0"/>
          <a:lstStyle>
            <a:lvl1pPr>
              <a:defRPr lang="pt-BR" cap="all" baseline="0">
                <a:solidFill>
                  <a:schemeClr val="accent1"/>
                </a:solidFill>
              </a:defRPr>
            </a:lvl1pPr>
          </a:lstStyle>
          <a:p>
            <a:pPr rtl="0"/>
            <a:r>
              <a:rPr lang="pt-BR"/>
              <a:t>CLIQUE PARA ADICIONAR O TÍTULO</a:t>
            </a:r>
          </a:p>
        </p:txBody>
      </p:sp>
      <p:grpSp>
        <p:nvGrpSpPr>
          <p:cNvPr id="5" name="Grupo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12" name="Imagem 11" descr="Um padrão distribuído em preto e branco&#10;&#10;Descrição gerada automaticamente com baixa confiança">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26" name="Gráfico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pic>
          <p:nvPicPr>
            <p:cNvPr id="31" name="Gráfico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Espaço Reservado para Data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rtlCol="0"/>
          <a:lstStyle>
            <a:lvl1pPr>
              <a:defRPr lang="pt-BR">
                <a:solidFill>
                  <a:schemeClr val="tx1">
                    <a:lumMod val="75000"/>
                    <a:lumOff val="25000"/>
                  </a:schemeClr>
                </a:solidFill>
              </a:defRPr>
            </a:lvl1pPr>
          </a:lstStyle>
          <a:p>
            <a:pPr rtl="0"/>
            <a:fld id="{58D76353-A8A1-4ADE-8B01-F69E078C3735}" type="datetime1">
              <a:rPr lang="pt-BR" smtClean="0"/>
              <a:pPr rtl="0"/>
              <a:t>26/03/2024</a:t>
            </a:fld>
            <a:endParaRPr lang="pt-BR" dirty="0"/>
          </a:p>
        </p:txBody>
      </p:sp>
      <p:sp>
        <p:nvSpPr>
          <p:cNvPr id="33" name="Espaço Reservado para Rodapé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rtlCol="0"/>
          <a:lstStyle>
            <a:lvl1pPr>
              <a:defRPr lang="pt-BR">
                <a:solidFill>
                  <a:schemeClr val="tx1">
                    <a:lumMod val="75000"/>
                    <a:lumOff val="25000"/>
                  </a:schemeClr>
                </a:solidFill>
              </a:defRPr>
            </a:lvl1pPr>
          </a:lstStyle>
          <a:p>
            <a:pPr rtl="0"/>
            <a:r>
              <a:rPr lang="pt-BR"/>
              <a:t>Título da apresentação</a:t>
            </a:r>
            <a:endParaRPr lang="pt-BR" dirty="0"/>
          </a:p>
        </p:txBody>
      </p:sp>
      <p:sp>
        <p:nvSpPr>
          <p:cNvPr id="34" name="Espaço Reservado para o Número do Slide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rtlCol="0"/>
          <a:lstStyle>
            <a:lvl1pPr>
              <a:defRPr lang="pt-BR">
                <a:solidFill>
                  <a:schemeClr val="bg1"/>
                </a:solidFill>
              </a:defRPr>
            </a:lvl1pPr>
          </a:lstStyle>
          <a:p>
            <a:pPr rtl="0"/>
            <a:fld id="{B5CEABB6-07DC-46E8-9B57-56EC44A396E5}" type="slidenum">
              <a:rPr lang="pt-BR" smtClean="0"/>
              <a:pPr rtl="0"/>
              <a:t>‹#›</a:t>
            </a:fld>
            <a:endParaRPr lang="pt-BR" dirty="0"/>
          </a:p>
        </p:txBody>
      </p:sp>
      <p:sp>
        <p:nvSpPr>
          <p:cNvPr id="6" name="Espaço Reservado para Conteúdo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rtlCol="0">
            <a:normAutofit/>
          </a:bodyPr>
          <a:lstStyle>
            <a:lvl1pPr marL="0" indent="0">
              <a:lnSpc>
                <a:spcPts val="2000"/>
              </a:lnSpc>
              <a:buFont typeface="Arial" panose="020B0604020202020204" pitchFamily="34" charset="0"/>
              <a:buNone/>
              <a:defRPr lang="pt-BR" sz="1800"/>
            </a:lvl1pPr>
            <a:lvl2pPr marL="457200">
              <a:lnSpc>
                <a:spcPts val="2000"/>
              </a:lnSpc>
              <a:defRPr lang="pt-BR" sz="1800"/>
            </a:lvl2pPr>
            <a:lvl3pPr marL="914400">
              <a:lnSpc>
                <a:spcPts val="2000"/>
              </a:lnSpc>
              <a:defRPr lang="pt-BR" sz="1800"/>
            </a:lvl3pPr>
            <a:lvl4pPr marL="1371600">
              <a:lnSpc>
                <a:spcPts val="2000"/>
              </a:lnSpc>
              <a:defRPr lang="pt-BR" sz="1800"/>
            </a:lvl4pPr>
            <a:lvl5pPr marL="1828800">
              <a:lnSpc>
                <a:spcPts val="2000"/>
              </a:lnSpc>
              <a:defRPr lang="pt-BR" sz="18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7" name="Espaço Reservado para Conteúdo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rtlCol="0">
            <a:normAutofit/>
          </a:bodyPr>
          <a:lstStyle>
            <a:lvl1pPr marL="0" indent="0">
              <a:lnSpc>
                <a:spcPts val="2000"/>
              </a:lnSpc>
              <a:buFont typeface="Arial" panose="020B0604020202020204" pitchFamily="34" charset="0"/>
              <a:buNone/>
              <a:defRPr lang="pt-BR" sz="1800"/>
            </a:lvl1pPr>
            <a:lvl2pPr marL="457200">
              <a:lnSpc>
                <a:spcPts val="2000"/>
              </a:lnSpc>
              <a:defRPr lang="pt-BR" sz="1800"/>
            </a:lvl2pPr>
            <a:lvl3pPr marL="914400">
              <a:lnSpc>
                <a:spcPts val="2000"/>
              </a:lnSpc>
              <a:defRPr lang="pt-BR" sz="1800"/>
            </a:lvl3pPr>
            <a:lvl4pPr marL="1371600">
              <a:lnSpc>
                <a:spcPts val="2000"/>
              </a:lnSpc>
              <a:defRPr lang="pt-BR" sz="1800"/>
            </a:lvl4pPr>
            <a:lvl5pPr marL="1828800">
              <a:lnSpc>
                <a:spcPts val="2000"/>
              </a:lnSpc>
              <a:defRPr lang="pt-BR" sz="18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is conteúdos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tângulo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9" name="Gráfico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tângulo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12" name="Gráfico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áfico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upo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grpSp>
      <p:sp>
        <p:nvSpPr>
          <p:cNvPr id="101" name="Forma livre: Forma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163" name="Forma livre: Forma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sp>
        <p:nvSpPr>
          <p:cNvPr id="4" name="Título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rtlCol="0" anchor="t" anchorCtr="0"/>
          <a:lstStyle>
            <a:lvl1pPr>
              <a:defRPr lang="pt-BR" cap="all" baseline="0">
                <a:solidFill>
                  <a:schemeClr val="accent1"/>
                </a:solidFill>
              </a:defRPr>
            </a:lvl1pPr>
          </a:lstStyle>
          <a:p>
            <a:pPr rtl="0"/>
            <a:r>
              <a:rPr lang="pt-BR"/>
              <a:t>CLIQUE PARA ADICIONAR TÍTULO</a:t>
            </a:r>
          </a:p>
        </p:txBody>
      </p:sp>
      <p:sp>
        <p:nvSpPr>
          <p:cNvPr id="10" name="Espaço Reservado para Conteúdo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rtlCol="0">
            <a:normAutofit/>
          </a:bodyPr>
          <a:lstStyle>
            <a:lvl1pPr marL="285750" indent="-285750">
              <a:lnSpc>
                <a:spcPts val="2000"/>
              </a:lnSpc>
              <a:buFont typeface="Arial" panose="020B0604020202020204" pitchFamily="34" charset="0"/>
              <a:buChar char="•"/>
              <a:defRPr lang="pt-BR" sz="1800"/>
            </a:lvl1pPr>
            <a:lvl2pPr>
              <a:lnSpc>
                <a:spcPts val="2000"/>
              </a:lnSpc>
              <a:defRPr lang="pt-BR" sz="1800"/>
            </a:lvl2pPr>
            <a:lvl3pPr>
              <a:lnSpc>
                <a:spcPts val="2000"/>
              </a:lnSpc>
              <a:defRPr lang="pt-BR" sz="1800"/>
            </a:lvl3pPr>
            <a:lvl4pPr>
              <a:lnSpc>
                <a:spcPts val="2000"/>
              </a:lnSpc>
              <a:defRPr lang="pt-BR" sz="1800"/>
            </a:lvl4pPr>
            <a:lvl5pPr>
              <a:lnSpc>
                <a:spcPts val="2000"/>
              </a:lnSpc>
              <a:defRPr lang="pt-BR" sz="1800"/>
            </a:lvl5pPr>
          </a:lstStyle>
          <a:p>
            <a:pPr lvl="0" rtl="0"/>
            <a:r>
              <a:rPr lang="pt-BR"/>
              <a:t>Clique para adicionar conteúdo</a:t>
            </a:r>
          </a:p>
          <a:p>
            <a:pPr lvl="1" rtl="0"/>
            <a:r>
              <a:rPr lang="pt-BR"/>
              <a:t>Segundo nível</a:t>
            </a:r>
          </a:p>
          <a:p>
            <a:pPr lvl="2" rtl="0"/>
            <a:r>
              <a:rPr lang="pt-BR"/>
              <a:t>Terceiro nível</a:t>
            </a:r>
          </a:p>
        </p:txBody>
      </p:sp>
      <p:sp>
        <p:nvSpPr>
          <p:cNvPr id="6" name="Espaço Reservado para Conteúdo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rtlCol="0">
            <a:normAutofit/>
          </a:bodyPr>
          <a:lstStyle>
            <a:lvl1pPr marL="0" indent="0">
              <a:lnSpc>
                <a:spcPts val="2000"/>
              </a:lnSpc>
              <a:buNone/>
              <a:defRPr lang="pt-BR" sz="1800"/>
            </a:lvl1pPr>
            <a:lvl2pPr marL="457200">
              <a:lnSpc>
                <a:spcPts val="2000"/>
              </a:lnSpc>
              <a:defRPr lang="pt-BR" sz="1800"/>
            </a:lvl2pPr>
            <a:lvl3pPr marL="914400">
              <a:lnSpc>
                <a:spcPts val="2000"/>
              </a:lnSpc>
              <a:defRPr lang="pt-BR" sz="1800"/>
            </a:lvl3pPr>
            <a:lvl4pPr marL="1371600">
              <a:lnSpc>
                <a:spcPts val="2000"/>
              </a:lnSpc>
              <a:defRPr lang="pt-BR" sz="1800"/>
            </a:lvl4pPr>
            <a:lvl5pPr marL="1828800">
              <a:lnSpc>
                <a:spcPts val="2000"/>
              </a:lnSpc>
              <a:defRPr lang="pt-BR" sz="18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209" name="Espaço Reservado para Data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rtlCol="0"/>
          <a:lstStyle>
            <a:lvl1pPr>
              <a:defRPr lang="pt-BR">
                <a:solidFill>
                  <a:schemeClr val="tx1">
                    <a:lumMod val="75000"/>
                    <a:lumOff val="25000"/>
                  </a:schemeClr>
                </a:solidFill>
              </a:defRPr>
            </a:lvl1pPr>
          </a:lstStyle>
          <a:p>
            <a:pPr rtl="0"/>
            <a:fld id="{E434115E-6706-428D-9520-CDBBE88AF0C4}" type="datetime1">
              <a:rPr lang="pt-BR" smtClean="0"/>
              <a:pPr rtl="0"/>
              <a:t>26/03/2024</a:t>
            </a:fld>
            <a:endParaRPr lang="pt-BR" dirty="0"/>
          </a:p>
        </p:txBody>
      </p:sp>
      <p:sp>
        <p:nvSpPr>
          <p:cNvPr id="210" name="Espaço Reservado para Rodapé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rtlCol="0"/>
          <a:lstStyle>
            <a:lvl1pPr>
              <a:defRPr lang="pt-BR">
                <a:solidFill>
                  <a:schemeClr val="tx1">
                    <a:lumMod val="75000"/>
                    <a:lumOff val="25000"/>
                  </a:schemeClr>
                </a:solidFill>
              </a:defRPr>
            </a:lvl1pPr>
          </a:lstStyle>
          <a:p>
            <a:pPr rtl="0"/>
            <a:r>
              <a:rPr lang="pt-BR"/>
              <a:t>Título da apresentação</a:t>
            </a:r>
            <a:endParaRPr lang="pt-BR" dirty="0"/>
          </a:p>
        </p:txBody>
      </p:sp>
      <p:sp>
        <p:nvSpPr>
          <p:cNvPr id="211" name="Espaço Reservado para o Número do Slide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rtlCol="0"/>
          <a:lstStyle>
            <a:lvl1pPr>
              <a:defRPr lang="pt-BR">
                <a:solidFill>
                  <a:schemeClr val="tx1">
                    <a:lumMod val="75000"/>
                    <a:lumOff val="25000"/>
                  </a:schemeClr>
                </a:solidFill>
              </a:defRPr>
            </a:lvl1pPr>
          </a:lstStyle>
          <a:p>
            <a:pPr rtl="0"/>
            <a:fld id="{B5CEABB6-07DC-46E8-9B57-56EC44A396E5}" type="slidenum">
              <a:rPr lang="pt-BR" smtClean="0"/>
              <a:pPr rtl="0"/>
              <a:t>‹#›</a:t>
            </a:fld>
            <a:endParaRPr lang="pt-BR"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údo + Imagem">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rtlCol="0" anchor="t" anchorCtr="0"/>
          <a:lstStyle>
            <a:lvl1pPr>
              <a:defRPr lang="pt-BR" cap="all" baseline="0">
                <a:solidFill>
                  <a:schemeClr val="tx2"/>
                </a:solidFill>
              </a:defRPr>
            </a:lvl1pPr>
          </a:lstStyle>
          <a:p>
            <a:pPr rtl="0"/>
            <a:r>
              <a:rPr lang="pt-BR"/>
              <a:t>CLIQUE PARA ADICIONAR TÍTULO</a:t>
            </a:r>
          </a:p>
        </p:txBody>
      </p:sp>
      <p:sp>
        <p:nvSpPr>
          <p:cNvPr id="27" name="Espaço Reservado para Imagem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rtlCol="0">
            <a:noAutofit/>
          </a:bodyPr>
          <a:lstStyle>
            <a:lvl1pPr marL="0" indent="0" algn="l">
              <a:buNone/>
              <a:defRPr lang="pt-BR" sz="2000">
                <a:solidFill>
                  <a:schemeClr val="bg1"/>
                </a:solidFill>
              </a:defRPr>
            </a:lvl1pPr>
          </a:lstStyle>
          <a:p>
            <a:pPr rtl="0"/>
            <a:r>
              <a:rPr lang="pt-BR"/>
              <a:t>Clique no ícone para inserir imagem</a:t>
            </a:r>
          </a:p>
        </p:txBody>
      </p:sp>
      <p:sp>
        <p:nvSpPr>
          <p:cNvPr id="34" name="Retângulo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35" name="Imagem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Espaço Reservado para Conteúdo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rtlCol="0">
            <a:normAutofit/>
          </a:bodyPr>
          <a:lstStyle>
            <a:lvl1pPr marL="285750" indent="-285750">
              <a:lnSpc>
                <a:spcPts val="2000"/>
              </a:lnSpc>
              <a:buFont typeface="Arial" panose="020B0604020202020204" pitchFamily="34" charset="0"/>
              <a:buChar char="•"/>
              <a:defRPr lang="pt-BR" sz="1800">
                <a:solidFill>
                  <a:schemeClr val="tx2"/>
                </a:solidFill>
              </a:defRPr>
            </a:lvl1pPr>
            <a:lvl2pPr marL="685800">
              <a:lnSpc>
                <a:spcPts val="2000"/>
              </a:lnSpc>
              <a:defRPr lang="pt-BR" sz="1800">
                <a:solidFill>
                  <a:schemeClr val="tx2"/>
                </a:solidFill>
              </a:defRPr>
            </a:lvl2pPr>
            <a:lvl3pPr marL="1143000">
              <a:lnSpc>
                <a:spcPts val="2000"/>
              </a:lnSpc>
              <a:defRPr lang="pt-BR" sz="1800">
                <a:solidFill>
                  <a:schemeClr val="tx2"/>
                </a:solidFill>
              </a:defRPr>
            </a:lvl3pPr>
            <a:lvl4pPr marL="1600200">
              <a:lnSpc>
                <a:spcPts val="2000"/>
              </a:lnSpc>
              <a:defRPr lang="pt-BR" sz="1800">
                <a:solidFill>
                  <a:schemeClr val="tx2"/>
                </a:solidFill>
              </a:defRPr>
            </a:lvl4pPr>
            <a:lvl5pPr marL="2057400">
              <a:lnSpc>
                <a:spcPts val="2000"/>
              </a:lnSpc>
              <a:defRPr lang="pt-BR" sz="1800">
                <a:solidFill>
                  <a:schemeClr val="tx2"/>
                </a:solidFill>
              </a:defRPr>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69" name="Espaço Reservado para Data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rtlCol="0"/>
          <a:lstStyle>
            <a:lvl1pPr>
              <a:defRPr lang="pt-BR">
                <a:solidFill>
                  <a:schemeClr val="bg1"/>
                </a:solidFill>
              </a:defRPr>
            </a:lvl1pPr>
          </a:lstStyle>
          <a:p>
            <a:pPr rtl="0"/>
            <a:fld id="{741BD66E-9648-4054-8E6F-67EA6868A6E7}" type="datetime1">
              <a:rPr lang="pt-BR" smtClean="0"/>
              <a:pPr rtl="0"/>
              <a:t>26/03/2024</a:t>
            </a:fld>
            <a:endParaRPr lang="pt-BR" dirty="0"/>
          </a:p>
        </p:txBody>
      </p:sp>
      <p:sp>
        <p:nvSpPr>
          <p:cNvPr id="70" name="Espaço Reservado para Rodapé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rtlCol="0"/>
          <a:lstStyle>
            <a:lvl1pPr>
              <a:defRPr lang="pt-BR">
                <a:solidFill>
                  <a:schemeClr val="bg1"/>
                </a:solidFill>
              </a:defRPr>
            </a:lvl1pPr>
          </a:lstStyle>
          <a:p>
            <a:pPr rtl="0"/>
            <a:r>
              <a:rPr lang="pt-BR"/>
              <a:t>Título da apresentação</a:t>
            </a:r>
            <a:endParaRPr lang="pt-BR" dirty="0"/>
          </a:p>
        </p:txBody>
      </p:sp>
      <p:sp>
        <p:nvSpPr>
          <p:cNvPr id="71" name="Espaço Reservado para o Número do Slide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rtlCol="0"/>
          <a:lstStyle>
            <a:lvl1pPr>
              <a:defRPr lang="pt-BR">
                <a:solidFill>
                  <a:schemeClr val="bg1"/>
                </a:solidFill>
              </a:defRPr>
            </a:lvl1pPr>
          </a:lstStyle>
          <a:p>
            <a:pPr rtl="0"/>
            <a:fld id="{B5CEABB6-07DC-46E8-9B57-56EC44A396E5}" type="slidenum">
              <a:rPr lang="pt-BR" smtClean="0"/>
              <a:pPr rtl="0"/>
              <a:t>‹#›</a:t>
            </a:fld>
            <a:endParaRPr lang="pt-BR" dirty="0"/>
          </a:p>
        </p:txBody>
      </p:sp>
      <p:grpSp>
        <p:nvGrpSpPr>
          <p:cNvPr id="9" name="Grupo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pic>
          <p:nvPicPr>
            <p:cNvPr id="13" name="Imagem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dirty="0"/>
            </a:p>
          </p:txBody>
        </p:sp>
        <p:pic>
          <p:nvPicPr>
            <p:cNvPr id="16" name="Gráfico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tângulo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defPPr>
              <a:defRPr lang="pt-BR"/>
            </a:defPPr>
          </a:lstStyle>
          <a:p>
            <a:pPr rtl="0"/>
            <a:r>
              <a:rPr lang="pt-BR"/>
              <a:t>Clique para editar o estilo de título Mestre</a:t>
            </a:r>
          </a:p>
        </p:txBody>
      </p:sp>
      <p:sp>
        <p:nvSpPr>
          <p:cNvPr id="3" name="Espaço Reservado para Texto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defPPr>
              <a:defRPr lang="pt-BR"/>
            </a:defP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4" name="Espaço Reservado para Data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lang="pt-BR" sz="1000">
                <a:solidFill>
                  <a:schemeClr val="tx1">
                    <a:tint val="75000"/>
                  </a:schemeClr>
                </a:solidFill>
              </a:defRPr>
            </a:lvl1pPr>
          </a:lstStyle>
          <a:p>
            <a:pPr rtl="0"/>
            <a:fld id="{CE30E830-CB83-44E4-A4B8-2FEAE62480B7}" type="datetime1">
              <a:rPr lang="pt-BR" smtClean="0"/>
              <a:pPr rtl="0"/>
              <a:t>26/03/2024</a:t>
            </a:fld>
            <a:endParaRPr lang="pt-BR" dirty="0"/>
          </a:p>
        </p:txBody>
      </p:sp>
      <p:sp>
        <p:nvSpPr>
          <p:cNvPr id="5" name="Espaço Reservado para Rodapé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pt-BR" sz="1000">
                <a:solidFill>
                  <a:schemeClr val="tx1">
                    <a:tint val="75000"/>
                  </a:schemeClr>
                </a:solidFill>
              </a:defRPr>
            </a:lvl1pPr>
          </a:lstStyle>
          <a:p>
            <a:pPr rtl="0"/>
            <a:r>
              <a:rPr lang="pt-BR"/>
              <a:t>Título da apresentação</a:t>
            </a:r>
            <a:endParaRPr lang="pt-BR" dirty="0"/>
          </a:p>
        </p:txBody>
      </p:sp>
      <p:sp>
        <p:nvSpPr>
          <p:cNvPr id="6" name="Espaço Reservado para o Número do Slide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lang="pt-BR" sz="1000">
                <a:solidFill>
                  <a:schemeClr val="tx1">
                    <a:tint val="75000"/>
                  </a:schemeClr>
                </a:solidFill>
              </a:defRPr>
            </a:lvl1pPr>
          </a:lstStyle>
          <a:p>
            <a:pPr rtl="0"/>
            <a:fld id="{B5CEABB6-07DC-46E8-9B57-56EC44A396E5}" type="slidenum">
              <a:rPr lang="pt-BR" smtClean="0"/>
              <a:pPr rtl="0"/>
              <a:t>‹#›</a:t>
            </a:fld>
            <a:endParaRPr lang="pt-BR"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lang="pt-B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lang="pt-B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lang="pt-B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lang="pt-B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lang="pt-B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lang="pt-B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9pPr>
    </p:bodyStyle>
    <p:otherStyle>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1.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adlet.com/patricialucks/a2rp4dol4uhpswjm"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hyperlink" Target="https://doi.org/10.1017/S0267190511000055" TargetMode="External"/><Relationship Id="rId3" Type="http://schemas.openxmlformats.org/officeDocument/2006/relationships/hyperlink" Target="http://hdl.handle.net/10183/15548" TargetMode="External"/><Relationship Id="rId7" Type="http://schemas.openxmlformats.org/officeDocument/2006/relationships/hyperlink" Target="https://doi.org/10.32714/ricl.07.06"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doi.org/10.1016/j.acorp.2023.100075" TargetMode="External"/><Relationship Id="rId5" Type="http://schemas.openxmlformats.org/officeDocument/2006/relationships/hyperlink" Target="https://doi.org/10.17851/2237-2083.29.2.1415-1442" TargetMode="External"/><Relationship Id="rId4" Type="http://schemas.openxmlformats.org/officeDocument/2006/relationships/hyperlink" Target="https://doi.org/10.1177/0265532217713044" TargetMode="External"/><Relationship Id="rId9" Type="http://schemas.openxmlformats.org/officeDocument/2006/relationships/hyperlink" Target="https://doi.org/10.1177/026553221772095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malilaprado@uic.edu.cn" TargetMode="External"/><Relationship Id="rId2" Type="http://schemas.openxmlformats.org/officeDocument/2006/relationships/hyperlink" Target="mailto:patricialucks@gmail.com" TargetMode="Externa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hyperlink" Target="mailto:ana.monteiro@anac.gov.br" TargetMode="External"/><Relationship Id="rId4" Type="http://schemas.openxmlformats.org/officeDocument/2006/relationships/hyperlink" Target="mailto:angela.garcia@anac.gov.b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abs/pii/S2666799123000357"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title"/>
          </p:nvPr>
        </p:nvSpPr>
        <p:spPr>
          <a:xfrm>
            <a:off x="3520440" y="539646"/>
            <a:ext cx="8351770" cy="3447738"/>
          </a:xfrm>
        </p:spPr>
        <p:txBody>
          <a:bodyPr rtlCol="0" anchor="t">
            <a:normAutofit/>
          </a:bodyPr>
          <a:lstStyle>
            <a:defPPr>
              <a:defRPr lang="pt-BR"/>
            </a:defPPr>
          </a:lstStyle>
          <a:p>
            <a:pPr algn="ctr" rtl="0"/>
            <a:r>
              <a:rPr lang="en-US" sz="4000" dirty="0"/>
              <a:t>The challenges of compiling Aeronautical English corpora and the proposal of the collaborative '</a:t>
            </a:r>
            <a:r>
              <a:rPr lang="en-US" sz="4000" dirty="0" err="1"/>
              <a:t>Aerocorpus</a:t>
            </a:r>
            <a:r>
              <a:rPr lang="en-US" sz="4000" dirty="0"/>
              <a:t>' </a:t>
            </a:r>
            <a:endParaRPr lang="pt-BR" sz="4000" dirty="0"/>
          </a:p>
        </p:txBody>
      </p:sp>
      <p:sp>
        <p:nvSpPr>
          <p:cNvPr id="9" name="Content Placeholder 3">
            <a:extLst>
              <a:ext uri="{FF2B5EF4-FFF2-40B4-BE49-F238E27FC236}">
                <a16:creationId xmlns:a16="http://schemas.microsoft.com/office/drawing/2014/main" id="{ABCA645E-6478-9A99-70B8-C072F4AE2145}"/>
              </a:ext>
            </a:extLst>
          </p:cNvPr>
          <p:cNvSpPr>
            <a:spLocks noGrp="1"/>
          </p:cNvSpPr>
          <p:nvPr>
            <p:ph sz="half" idx="1"/>
          </p:nvPr>
        </p:nvSpPr>
        <p:spPr>
          <a:xfrm>
            <a:off x="3327816" y="4451399"/>
            <a:ext cx="8078704" cy="2039341"/>
          </a:xfrm>
        </p:spPr>
        <p:txBody>
          <a:bodyPr>
            <a:normAutofit/>
          </a:bodyPr>
          <a:lstStyle/>
          <a:p>
            <a:r>
              <a:rPr lang="pt-BR" sz="1800" b="1" i="0" u="none" strike="noStrike" baseline="0" dirty="0" err="1">
                <a:solidFill>
                  <a:srgbClr val="232323"/>
                </a:solidFill>
              </a:rPr>
              <a:t>Patricia</a:t>
            </a:r>
            <a:r>
              <a:rPr lang="pt-BR" sz="1800" b="1" i="0" u="none" strike="noStrike" baseline="0" dirty="0">
                <a:solidFill>
                  <a:srgbClr val="232323"/>
                </a:solidFill>
              </a:rPr>
              <a:t> </a:t>
            </a:r>
            <a:r>
              <a:rPr lang="pt-BR" sz="1800" b="1" i="0" u="none" strike="noStrike" baseline="0" dirty="0" err="1">
                <a:solidFill>
                  <a:srgbClr val="232323"/>
                </a:solidFill>
              </a:rPr>
              <a:t>Tosqui-Lucks</a:t>
            </a:r>
            <a:r>
              <a:rPr lang="pt-BR" sz="1800" b="1" i="0" u="none" strike="noStrike" baseline="0" dirty="0">
                <a:solidFill>
                  <a:srgbClr val="232323"/>
                </a:solidFill>
              </a:rPr>
              <a:t> (</a:t>
            </a:r>
            <a:r>
              <a:rPr lang="pt-BR" sz="1800" b="1" i="0" u="none" strike="noStrike" baseline="0" dirty="0" err="1">
                <a:solidFill>
                  <a:srgbClr val="232323"/>
                </a:solidFill>
              </a:rPr>
              <a:t>Airspace</a:t>
            </a:r>
            <a:r>
              <a:rPr lang="pt-BR" sz="1800" b="1" i="0" u="none" strike="noStrike" baseline="0" dirty="0">
                <a:solidFill>
                  <a:srgbClr val="232323"/>
                </a:solidFill>
              </a:rPr>
              <a:t> </a:t>
            </a:r>
            <a:r>
              <a:rPr lang="pt-BR" sz="1800" b="1" i="0" u="none" strike="noStrike" baseline="0" dirty="0" err="1">
                <a:solidFill>
                  <a:srgbClr val="232323"/>
                </a:solidFill>
              </a:rPr>
              <a:t>Control</a:t>
            </a:r>
            <a:r>
              <a:rPr lang="pt-BR" sz="1800" b="1" i="0" u="none" strike="noStrike" baseline="0" dirty="0">
                <a:solidFill>
                  <a:srgbClr val="232323"/>
                </a:solidFill>
              </a:rPr>
              <a:t> </a:t>
            </a:r>
            <a:r>
              <a:rPr lang="pt-BR" sz="1800" b="1" i="0" u="none" strike="noStrike" baseline="0" dirty="0" err="1">
                <a:solidFill>
                  <a:srgbClr val="232323"/>
                </a:solidFill>
              </a:rPr>
              <a:t>Institute</a:t>
            </a:r>
            <a:r>
              <a:rPr lang="pt-BR" sz="1800" b="1" i="0" u="none" strike="noStrike" baseline="0" dirty="0">
                <a:solidFill>
                  <a:srgbClr val="232323"/>
                </a:solidFill>
              </a:rPr>
              <a:t>, </a:t>
            </a:r>
          </a:p>
          <a:p>
            <a:r>
              <a:rPr lang="pt-BR" sz="1800" b="1" i="0" u="none" strike="noStrike" baseline="0" dirty="0" err="1">
                <a:solidFill>
                  <a:srgbClr val="232323"/>
                </a:solidFill>
              </a:rPr>
              <a:t>Malila</a:t>
            </a:r>
            <a:r>
              <a:rPr lang="pt-BR" sz="1800" b="1" i="0" u="none" strike="noStrike" baseline="0" dirty="0">
                <a:solidFill>
                  <a:srgbClr val="232323"/>
                </a:solidFill>
              </a:rPr>
              <a:t> Prado (BNU-HKBU United </a:t>
            </a:r>
            <a:r>
              <a:rPr lang="pt-BR" sz="1800" b="1" i="0" u="none" strike="noStrike" baseline="0" dirty="0" err="1">
                <a:solidFill>
                  <a:srgbClr val="232323"/>
                </a:solidFill>
              </a:rPr>
              <a:t>International</a:t>
            </a:r>
            <a:r>
              <a:rPr lang="pt-BR" sz="1800" b="1" i="0" u="none" strike="noStrike" baseline="0" dirty="0">
                <a:solidFill>
                  <a:srgbClr val="232323"/>
                </a:solidFill>
              </a:rPr>
              <a:t> </a:t>
            </a:r>
            <a:r>
              <a:rPr lang="pt-BR" sz="1800" b="1" i="0" u="none" strike="noStrike" baseline="0" dirty="0" err="1">
                <a:solidFill>
                  <a:srgbClr val="232323"/>
                </a:solidFill>
              </a:rPr>
              <a:t>College</a:t>
            </a:r>
            <a:r>
              <a:rPr lang="pt-BR" sz="1800" b="1" i="0" u="none" strike="noStrike" baseline="0" dirty="0">
                <a:solidFill>
                  <a:srgbClr val="232323"/>
                </a:solidFill>
              </a:rPr>
              <a:t>)</a:t>
            </a:r>
          </a:p>
          <a:p>
            <a:r>
              <a:rPr lang="pt-BR" sz="1800" b="1" i="0" u="none" strike="noStrike" baseline="0" dirty="0">
                <a:solidFill>
                  <a:srgbClr val="232323"/>
                </a:solidFill>
              </a:rPr>
              <a:t>Aline Pacheco (Pontifical </a:t>
            </a:r>
            <a:r>
              <a:rPr lang="pt-BR" sz="1800" b="1" i="0" u="none" strike="noStrike" baseline="0" dirty="0" err="1">
                <a:solidFill>
                  <a:srgbClr val="232323"/>
                </a:solidFill>
              </a:rPr>
              <a:t>Catholic</a:t>
            </a:r>
            <a:r>
              <a:rPr lang="pt-BR" b="1" dirty="0">
                <a:solidFill>
                  <a:srgbClr val="232323"/>
                </a:solidFill>
              </a:rPr>
              <a:t> </a:t>
            </a:r>
            <a:r>
              <a:rPr lang="pt-BR" sz="1800" b="1" i="0" u="none" strike="noStrike" baseline="0" dirty="0" err="1">
                <a:solidFill>
                  <a:srgbClr val="232323"/>
                </a:solidFill>
              </a:rPr>
              <a:t>University</a:t>
            </a:r>
            <a:r>
              <a:rPr lang="pt-BR" sz="1800" b="1" i="0" u="none" strike="noStrike" baseline="0" dirty="0">
                <a:solidFill>
                  <a:srgbClr val="232323"/>
                </a:solidFill>
              </a:rPr>
              <a:t> </a:t>
            </a:r>
            <a:r>
              <a:rPr lang="pt-BR" sz="1800" b="1" i="0" u="none" strike="noStrike" baseline="0" dirty="0" err="1">
                <a:solidFill>
                  <a:srgbClr val="232323"/>
                </a:solidFill>
              </a:rPr>
              <a:t>of</a:t>
            </a:r>
            <a:r>
              <a:rPr lang="pt-BR" sz="1800" b="1" i="0" u="none" strike="noStrike" baseline="0" dirty="0">
                <a:solidFill>
                  <a:srgbClr val="232323"/>
                </a:solidFill>
              </a:rPr>
              <a:t> Rio Grande do Sul)</a:t>
            </a:r>
          </a:p>
          <a:p>
            <a:r>
              <a:rPr lang="pt-BR" sz="1800" b="1" i="0" u="none" strike="noStrike" baseline="0" dirty="0" err="1">
                <a:solidFill>
                  <a:srgbClr val="303030"/>
                </a:solidFill>
              </a:rPr>
              <a:t>Angela</a:t>
            </a:r>
            <a:r>
              <a:rPr lang="pt-BR" sz="1800" b="1" i="0" u="none" strike="noStrike" baseline="0" dirty="0">
                <a:solidFill>
                  <a:srgbClr val="303030"/>
                </a:solidFill>
              </a:rPr>
              <a:t> C. de M. Garcia (</a:t>
            </a:r>
            <a:r>
              <a:rPr lang="pt-BR" sz="1800" b="1" i="0" u="none" strike="noStrike" baseline="0" dirty="0" err="1">
                <a:solidFill>
                  <a:srgbClr val="232323"/>
                </a:solidFill>
              </a:rPr>
              <a:t>Brazilian</a:t>
            </a:r>
            <a:r>
              <a:rPr lang="pt-BR" sz="1800" b="1" i="0" u="none" strike="noStrike" baseline="0" dirty="0">
                <a:solidFill>
                  <a:srgbClr val="232323"/>
                </a:solidFill>
              </a:rPr>
              <a:t> </a:t>
            </a:r>
            <a:r>
              <a:rPr lang="pt-BR" sz="1800" b="1" i="0" u="none" strike="noStrike" baseline="0" dirty="0" err="1">
                <a:solidFill>
                  <a:srgbClr val="232323"/>
                </a:solidFill>
              </a:rPr>
              <a:t>National</a:t>
            </a:r>
            <a:r>
              <a:rPr lang="pt-BR" sz="1800" b="1" i="0" u="none" strike="noStrike" baseline="0" dirty="0">
                <a:solidFill>
                  <a:srgbClr val="232323"/>
                </a:solidFill>
              </a:rPr>
              <a:t> Civil </a:t>
            </a:r>
            <a:r>
              <a:rPr lang="pt-BR" sz="1800" b="1" i="0" u="none" strike="noStrike" baseline="0" dirty="0" err="1">
                <a:solidFill>
                  <a:srgbClr val="232323"/>
                </a:solidFill>
              </a:rPr>
              <a:t>Aviation</a:t>
            </a:r>
            <a:r>
              <a:rPr lang="pt-BR" sz="1800" b="1" i="0" u="none" strike="noStrike" baseline="0" dirty="0">
                <a:solidFill>
                  <a:srgbClr val="232323"/>
                </a:solidFill>
              </a:rPr>
              <a:t> </a:t>
            </a:r>
            <a:r>
              <a:rPr lang="pt-BR" sz="1800" b="1" i="0" u="none" strike="noStrike" baseline="0" dirty="0" err="1">
                <a:solidFill>
                  <a:srgbClr val="232323"/>
                </a:solidFill>
              </a:rPr>
              <a:t>Agency</a:t>
            </a:r>
            <a:r>
              <a:rPr lang="pt-BR" sz="1800" b="1" i="0" u="none" strike="noStrike" baseline="0" dirty="0">
                <a:solidFill>
                  <a:srgbClr val="232323"/>
                </a:solidFill>
              </a:rPr>
              <a:t>) </a:t>
            </a:r>
          </a:p>
          <a:p>
            <a:r>
              <a:rPr lang="pt-BR" sz="1800" b="1" i="0" u="none" strike="noStrike" baseline="0" dirty="0">
                <a:solidFill>
                  <a:srgbClr val="232323"/>
                </a:solidFill>
              </a:rPr>
              <a:t>Ana Lucia Tavares Monteiro </a:t>
            </a:r>
            <a:r>
              <a:rPr lang="pt-BR" sz="1800" b="1" i="0" u="none" strike="noStrike" baseline="0" dirty="0">
                <a:solidFill>
                  <a:srgbClr val="303030"/>
                </a:solidFill>
              </a:rPr>
              <a:t>(</a:t>
            </a:r>
            <a:r>
              <a:rPr lang="pt-BR" sz="1800" b="1" i="0" u="none" strike="noStrike" baseline="0" dirty="0" err="1">
                <a:solidFill>
                  <a:srgbClr val="232323"/>
                </a:solidFill>
              </a:rPr>
              <a:t>Brazilian</a:t>
            </a:r>
            <a:r>
              <a:rPr lang="pt-BR" sz="1800" b="1" i="0" u="none" strike="noStrike" baseline="0" dirty="0">
                <a:solidFill>
                  <a:srgbClr val="232323"/>
                </a:solidFill>
              </a:rPr>
              <a:t> </a:t>
            </a:r>
            <a:r>
              <a:rPr lang="pt-BR" sz="1800" b="1" i="0" u="none" strike="noStrike" baseline="0" dirty="0" err="1">
                <a:solidFill>
                  <a:srgbClr val="232323"/>
                </a:solidFill>
              </a:rPr>
              <a:t>National</a:t>
            </a:r>
            <a:r>
              <a:rPr lang="pt-BR" sz="1800" b="1" i="0" u="none" strike="noStrike" baseline="0" dirty="0">
                <a:solidFill>
                  <a:srgbClr val="232323"/>
                </a:solidFill>
              </a:rPr>
              <a:t> Civil </a:t>
            </a:r>
            <a:r>
              <a:rPr lang="pt-BR" sz="1800" b="1" i="0" u="none" strike="noStrike" baseline="0" dirty="0" err="1">
                <a:solidFill>
                  <a:srgbClr val="232323"/>
                </a:solidFill>
              </a:rPr>
              <a:t>Aviation</a:t>
            </a:r>
            <a:r>
              <a:rPr lang="pt-BR" sz="1800" b="1" i="0" u="none" strike="noStrike" baseline="0" dirty="0">
                <a:solidFill>
                  <a:srgbClr val="232323"/>
                </a:solidFill>
              </a:rPr>
              <a:t> </a:t>
            </a:r>
            <a:r>
              <a:rPr lang="pt-BR" sz="1800" b="1" i="0" u="none" strike="noStrike" baseline="0" dirty="0" err="1">
                <a:solidFill>
                  <a:srgbClr val="232323"/>
                </a:solidFill>
              </a:rPr>
              <a:t>Agency</a:t>
            </a:r>
            <a:r>
              <a:rPr lang="pt-BR" sz="1800" b="1" i="0" u="none" strike="noStrike" baseline="0" dirty="0">
                <a:solidFill>
                  <a:srgbClr val="232323"/>
                </a:solidFill>
              </a:rPr>
              <a:t>)</a:t>
            </a:r>
            <a:endParaRPr lang="en-US" dirty="0"/>
          </a:p>
        </p:txBody>
      </p:sp>
      <p:sp>
        <p:nvSpPr>
          <p:cNvPr id="11" name="Slide Number Placeholder 4">
            <a:extLst>
              <a:ext uri="{FF2B5EF4-FFF2-40B4-BE49-F238E27FC236}">
                <a16:creationId xmlns:a16="http://schemas.microsoft.com/office/drawing/2014/main" id="{9DD2EB4B-7524-0C34-7B9D-5CD26356944E}"/>
              </a:ext>
            </a:extLst>
          </p:cNvPr>
          <p:cNvSpPr>
            <a:spLocks noGrp="1"/>
          </p:cNvSpPr>
          <p:nvPr>
            <p:ph type="sldNum" sz="quarter" idx="12"/>
          </p:nvPr>
        </p:nvSpPr>
        <p:spPr>
          <a:xfrm>
            <a:off x="10949320" y="6356350"/>
            <a:ext cx="457200" cy="365125"/>
          </a:xfrm>
        </p:spPr>
        <p:txBody>
          <a:bodyPr/>
          <a:lstStyle/>
          <a:p>
            <a:pPr rtl="0">
              <a:spcAft>
                <a:spcPts val="600"/>
              </a:spcAft>
            </a:pPr>
            <a:fld id="{B5CEABB6-07DC-46E8-9B57-56EC44A396E5}" type="slidenum">
              <a:rPr lang="pt-BR" smtClean="0"/>
              <a:pPr rtl="0">
                <a:spcAft>
                  <a:spcPts val="600"/>
                </a:spcAft>
              </a:pPr>
              <a:t>1</a:t>
            </a:fld>
            <a:endParaRPr lang="pt-B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98E5-BE89-C509-BE0E-95C97CD25545}"/>
              </a:ext>
            </a:extLst>
          </p:cNvPr>
          <p:cNvSpPr>
            <a:spLocks noGrp="1"/>
          </p:cNvSpPr>
          <p:nvPr>
            <p:ph type="ctrTitle"/>
          </p:nvPr>
        </p:nvSpPr>
        <p:spPr>
          <a:xfrm>
            <a:off x="4068684" y="590202"/>
            <a:ext cx="6449786" cy="1076451"/>
          </a:xfrm>
        </p:spPr>
        <p:txBody>
          <a:bodyPr/>
          <a:lstStyle/>
          <a:p>
            <a:r>
              <a:rPr lang="pt-BR" dirty="0"/>
              <a:t>CHALLENGES</a:t>
            </a:r>
            <a:endParaRPr lang="en-US" dirty="0"/>
          </a:p>
        </p:txBody>
      </p:sp>
      <p:sp>
        <p:nvSpPr>
          <p:cNvPr id="4" name="Slide Number Placeholder 3">
            <a:extLst>
              <a:ext uri="{FF2B5EF4-FFF2-40B4-BE49-F238E27FC236}">
                <a16:creationId xmlns:a16="http://schemas.microsoft.com/office/drawing/2014/main" id="{B1C7F2F9-F7EE-6297-A4D4-ED44C7D7E191}"/>
              </a:ext>
            </a:extLst>
          </p:cNvPr>
          <p:cNvSpPr>
            <a:spLocks noGrp="1"/>
          </p:cNvSpPr>
          <p:nvPr>
            <p:ph type="sldNum" sz="quarter" idx="12"/>
          </p:nvPr>
        </p:nvSpPr>
        <p:spPr/>
        <p:txBody>
          <a:bodyPr/>
          <a:lstStyle/>
          <a:p>
            <a:pPr rtl="0"/>
            <a:fld id="{B5CEABB6-07DC-46E8-9B57-56EC44A396E5}" type="slidenum">
              <a:rPr lang="pt-BR" smtClean="0"/>
              <a:pPr rtl="0"/>
              <a:t>10</a:t>
            </a:fld>
            <a:endParaRPr lang="pt-B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584" y="2452253"/>
            <a:ext cx="5115968" cy="338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6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251411"/>
            <a:ext cx="7606895" cy="1460906"/>
          </a:xfrm>
        </p:spPr>
        <p:txBody>
          <a:bodyPr rtlCol="0"/>
          <a:lstStyle>
            <a:defPPr>
              <a:defRPr lang="pt-BR"/>
            </a:defPPr>
          </a:lstStyle>
          <a:p>
            <a:pPr algn="ctr" rtl="0"/>
            <a:r>
              <a:rPr lang="pt-BR" dirty="0"/>
              <a:t>ORALITY - TRANSCRIPTIONS</a:t>
            </a:r>
          </a:p>
        </p:txBody>
      </p:sp>
      <p:sp>
        <p:nvSpPr>
          <p:cNvPr id="8" name="Espaço Reservado para Texto 7">
            <a:extLst>
              <a:ext uri="{FF2B5EF4-FFF2-40B4-BE49-F238E27FC236}">
                <a16:creationId xmlns:a16="http://schemas.microsoft.com/office/drawing/2014/main" id="{87441910-6501-5C60-C05A-BAFF34C25798}"/>
              </a:ext>
            </a:extLst>
          </p:cNvPr>
          <p:cNvSpPr>
            <a:spLocks noGrp="1"/>
          </p:cNvSpPr>
          <p:nvPr>
            <p:ph sz="half" idx="16"/>
          </p:nvPr>
        </p:nvSpPr>
        <p:spPr>
          <a:xfrm>
            <a:off x="3747279" y="1631193"/>
            <a:ext cx="7615274" cy="3045536"/>
          </a:xfrm>
        </p:spPr>
        <p:txBody>
          <a:bodyPr rtlCol="0">
            <a:normAutofit fontScale="55000" lnSpcReduction="20000"/>
          </a:bodyPr>
          <a:lstStyle>
            <a:defPPr>
              <a:defRPr lang="pt-BR"/>
            </a:defPPr>
          </a:lstStyle>
          <a:p>
            <a:pPr rtl="0"/>
            <a:r>
              <a:rPr lang="en-US" sz="2000" dirty="0">
                <a:solidFill>
                  <a:schemeClr val="bg1"/>
                </a:solidFill>
                <a:effectLst/>
                <a:ea typeface="Calibri" panose="020F0502020204030204" pitchFamily="34" charset="0"/>
                <a:cs typeface="Times New Roman" panose="02020603050405020304" pitchFamily="18" charset="0"/>
              </a:rPr>
              <a:t>Oral corpus: </a:t>
            </a:r>
            <a:r>
              <a:rPr lang="en-US" sz="2000" dirty="0" err="1">
                <a:effectLst/>
                <a:ea typeface="Times New Roman" panose="02020603050405020304" pitchFamily="18" charset="0"/>
              </a:rPr>
              <a:t>Adolphs</a:t>
            </a:r>
            <a:r>
              <a:rPr lang="en-US" sz="2000" dirty="0">
                <a:effectLst/>
                <a:ea typeface="Times New Roman" panose="02020603050405020304" pitchFamily="18" charset="0"/>
              </a:rPr>
              <a:t> and Carter (2013) and Knight and </a:t>
            </a:r>
            <a:r>
              <a:rPr lang="en-US" sz="2000" dirty="0" err="1">
                <a:effectLst/>
                <a:ea typeface="Times New Roman" panose="02020603050405020304" pitchFamily="18" charset="0"/>
              </a:rPr>
              <a:t>Adolphs</a:t>
            </a:r>
            <a:r>
              <a:rPr lang="en-US" sz="2000" dirty="0">
                <a:effectLst/>
                <a:ea typeface="Times New Roman" panose="02020603050405020304" pitchFamily="18" charset="0"/>
              </a:rPr>
              <a:t> (2022)</a:t>
            </a:r>
            <a:endParaRPr lang="en-US" sz="2000" dirty="0">
              <a:solidFill>
                <a:schemeClr val="bg1"/>
              </a:solidFill>
              <a:ea typeface="Calibri" panose="020F0502020204030204" pitchFamily="34" charset="0"/>
              <a:cs typeface="Times New Roman" panose="02020603050405020304" pitchFamily="18" charset="0"/>
            </a:endParaRPr>
          </a:p>
          <a:p>
            <a:r>
              <a:rPr lang="en-US" sz="2000" dirty="0">
                <a:effectLst/>
                <a:ea typeface="Times New Roman" panose="02020603050405020304" pitchFamily="18" charset="0"/>
              </a:rPr>
              <a:t>Artificial Intelligence (AI), particularly regarding speech recognition, as a possible tool. However, it may not align with the research objectives and will probably require coding and corrections, among other adjustments.</a:t>
            </a:r>
          </a:p>
          <a:p>
            <a:r>
              <a:rPr lang="en-US" sz="2000" dirty="0">
                <a:solidFill>
                  <a:schemeClr val="bg1"/>
                </a:solidFill>
                <a:ea typeface="Calibri" panose="020F0502020204030204" pitchFamily="34" charset="0"/>
              </a:rPr>
              <a:t>Punctuation marks are influence of written grammar and do not reflect intonation or other spoken features</a:t>
            </a:r>
          </a:p>
          <a:p>
            <a:r>
              <a:rPr lang="en-US" sz="2000" dirty="0">
                <a:solidFill>
                  <a:schemeClr val="bg1"/>
                </a:solidFill>
                <a:effectLst/>
                <a:ea typeface="Calibri" panose="020F0502020204030204" pitchFamily="34" charset="0"/>
              </a:rPr>
              <a:t>Hesitation, false starts or other </a:t>
            </a:r>
            <a:r>
              <a:rPr lang="en-US" sz="2000" dirty="0">
                <a:solidFill>
                  <a:srgbClr val="FF0000"/>
                </a:solidFill>
                <a:effectLst/>
                <a:ea typeface="Calibri" panose="020F0502020204030204" pitchFamily="34" charset="0"/>
              </a:rPr>
              <a:t>disfluencies</a:t>
            </a:r>
            <a:r>
              <a:rPr lang="en-US" sz="2000" dirty="0">
                <a:solidFill>
                  <a:schemeClr val="bg1"/>
                </a:solidFill>
                <a:effectLst/>
                <a:ea typeface="Calibri" panose="020F0502020204030204" pitchFamily="34" charset="0"/>
              </a:rPr>
              <a:t> (c.f. </a:t>
            </a:r>
            <a:r>
              <a:rPr lang="en-US" sz="2000" dirty="0" err="1">
                <a:solidFill>
                  <a:schemeClr val="bg1"/>
                </a:solidFill>
                <a:effectLst/>
                <a:ea typeface="Calibri" panose="020F0502020204030204" pitchFamily="34" charset="0"/>
              </a:rPr>
              <a:t>Ruhleman</a:t>
            </a:r>
            <a:r>
              <a:rPr lang="en-US" sz="2000" dirty="0">
                <a:solidFill>
                  <a:schemeClr val="bg1"/>
                </a:solidFill>
                <a:effectLst/>
                <a:ea typeface="Calibri" panose="020F0502020204030204" pitchFamily="34" charset="0"/>
              </a:rPr>
              <a:t> </a:t>
            </a:r>
            <a:r>
              <a:rPr lang="en-US" sz="2000" dirty="0">
                <a:solidFill>
                  <a:srgbClr val="FF0000"/>
                </a:solidFill>
                <a:effectLst/>
                <a:ea typeface="Calibri" panose="020F0502020204030204" pitchFamily="34" charset="0"/>
              </a:rPr>
              <a:t>2008</a:t>
            </a:r>
            <a:r>
              <a:rPr lang="en-US" sz="2000" dirty="0">
                <a:solidFill>
                  <a:schemeClr val="bg1"/>
                </a:solidFill>
                <a:effectLst/>
                <a:ea typeface="Calibri" panose="020F0502020204030204" pitchFamily="34" charset="0"/>
              </a:rPr>
              <a:t>) may be distracting to the final user</a:t>
            </a:r>
          </a:p>
          <a:p>
            <a:r>
              <a:rPr lang="en-US" sz="2000" dirty="0">
                <a:solidFill>
                  <a:schemeClr val="bg1"/>
                </a:solidFill>
                <a:ea typeface="Calibri" panose="020F0502020204030204" pitchFamily="34" charset="0"/>
              </a:rPr>
              <a:t>Overlaps – push-to-talk button / radio interference</a:t>
            </a:r>
          </a:p>
          <a:p>
            <a:r>
              <a:rPr lang="en-US" sz="2000" dirty="0">
                <a:solidFill>
                  <a:schemeClr val="bg1"/>
                </a:solidFill>
                <a:effectLst/>
                <a:ea typeface="Calibri" panose="020F0502020204030204" pitchFamily="34" charset="0"/>
              </a:rPr>
              <a:t>Low quality of audios </a:t>
            </a:r>
            <a:endParaRPr lang="pt-BR" sz="2000" dirty="0">
              <a:solidFill>
                <a:schemeClr val="bg1"/>
              </a:solidFill>
              <a:effectLst/>
              <a:ea typeface="Calibri" panose="020F0502020204030204" pitchFamily="34" charset="0"/>
            </a:endParaRPr>
          </a:p>
          <a:p>
            <a:pPr marL="0" indent="0" rtl="0">
              <a:buNone/>
            </a:pPr>
            <a:endParaRPr lang="en-US" sz="2000" dirty="0">
              <a:solidFill>
                <a:schemeClr val="bg1"/>
              </a:solidFill>
              <a:ea typeface="Calibri" panose="020F0502020204030204" pitchFamily="34" charset="0"/>
              <a:cs typeface="Times New Roman" panose="02020603050405020304" pitchFamily="18" charset="0"/>
            </a:endParaRPr>
          </a:p>
        </p:txBody>
      </p:sp>
      <p:sp>
        <p:nvSpPr>
          <p:cNvPr id="64" name="Oval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dirty="0"/>
          </a:p>
        </p:txBody>
      </p:sp>
      <p:cxnSp>
        <p:nvCxnSpPr>
          <p:cNvPr id="17" name="Conector Re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Espaço Reservado para o Número do Slide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pt-BR"/>
            </a:defPPr>
          </a:lstStyle>
          <a:p>
            <a:pPr rtl="0"/>
            <a:fld id="{B5CEABB6-07DC-46E8-9B57-56EC44A396E5}" type="slidenum">
              <a:rPr lang="pt-BR" smtClean="0"/>
              <a:pPr rtl="0"/>
              <a:t>11</a:t>
            </a:fld>
            <a:endParaRPr lang="pt-BR" dirty="0"/>
          </a:p>
        </p:txBody>
      </p:sp>
      <p:pic>
        <p:nvPicPr>
          <p:cNvPr id="9" name="Espaço Reservado para Imagem 8" descr="Uma imagem contendo pessoa, homem, frente, computador&#10;&#10;Descrição gerada automaticamente">
            <a:extLst>
              <a:ext uri="{FF2B5EF4-FFF2-40B4-BE49-F238E27FC236}">
                <a16:creationId xmlns:a16="http://schemas.microsoft.com/office/drawing/2014/main" id="{51E13432-0CA2-BFE5-AEC1-4BF7D9EB6993}"/>
              </a:ext>
            </a:extLst>
          </p:cNvPr>
          <p:cNvPicPr>
            <a:picLocks noGrp="1" noChangeAspect="1"/>
          </p:cNvPicPr>
          <p:nvPr>
            <p:ph type="pic" sz="quarter" idx="15"/>
          </p:nvPr>
        </p:nvPicPr>
        <p:blipFill>
          <a:blip r:embed="rId3"/>
          <a:srcRect l="36034" r="36034"/>
          <a:stretch>
            <a:fillRect/>
          </a:stretch>
        </p:blipFill>
        <p:spPr>
          <a:xfrm>
            <a:off x="0" y="9212"/>
            <a:ext cx="3297835" cy="6848788"/>
          </a:xfrm>
        </p:spPr>
      </p:pic>
      <p:pic>
        <p:nvPicPr>
          <p:cNvPr id="4" name="Picture 3" descr="A close-up of a message&#10;&#10;Description automatically generated">
            <a:extLst>
              <a:ext uri="{FF2B5EF4-FFF2-40B4-BE49-F238E27FC236}">
                <a16:creationId xmlns:a16="http://schemas.microsoft.com/office/drawing/2014/main" id="{4A39F5AC-3412-CD08-6D95-26BBE18A5D37}"/>
              </a:ext>
            </a:extLst>
          </p:cNvPr>
          <p:cNvPicPr>
            <a:picLocks noChangeAspect="1"/>
          </p:cNvPicPr>
          <p:nvPr/>
        </p:nvPicPr>
        <p:blipFill>
          <a:blip r:embed="rId4"/>
          <a:stretch>
            <a:fillRect/>
          </a:stretch>
        </p:blipFill>
        <p:spPr>
          <a:xfrm>
            <a:off x="5881120" y="4405098"/>
            <a:ext cx="5857918" cy="2124091"/>
          </a:xfrm>
          <a:prstGeom prst="rect">
            <a:avLst/>
          </a:prstGeom>
        </p:spPr>
      </p:pic>
    </p:spTree>
    <p:extLst>
      <p:ext uri="{BB962C8B-B14F-4D97-AF65-F5344CB8AC3E}">
        <p14:creationId xmlns:p14="http://schemas.microsoft.com/office/powerpoint/2010/main" val="159392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2D1B273-136B-EB10-3C76-5E31A3B1B496}"/>
              </a:ext>
            </a:extLst>
          </p:cNvPr>
          <p:cNvSpPr>
            <a:spLocks noGrp="1"/>
          </p:cNvSpPr>
          <p:nvPr>
            <p:ph sz="half" idx="15"/>
          </p:nvPr>
        </p:nvSpPr>
        <p:spPr>
          <a:xfrm>
            <a:off x="1552575" y="1048357"/>
            <a:ext cx="10027920" cy="5436339"/>
          </a:xfrm>
        </p:spPr>
        <p:txBody>
          <a:bodyPr>
            <a:normAutofit fontScale="85000" lnSpcReduction="20000"/>
          </a:bodyPr>
          <a:lstStyle/>
          <a:p>
            <a:pPr rtl="0"/>
            <a:r>
              <a:rPr lang="en-US" sz="2000" dirty="0">
                <a:solidFill>
                  <a:schemeClr val="bg1"/>
                </a:solidFill>
                <a:ea typeface="Calibri" panose="020F0502020204030204" pitchFamily="34" charset="0"/>
                <a:cs typeface="Times New Roman" panose="02020603050405020304" pitchFamily="18" charset="0"/>
              </a:rPr>
              <a:t>A</a:t>
            </a:r>
            <a:r>
              <a:rPr lang="en-US" sz="2000" dirty="0">
                <a:solidFill>
                  <a:schemeClr val="bg1"/>
                </a:solidFill>
                <a:effectLst/>
                <a:ea typeface="Calibri" panose="020F0502020204030204" pitchFamily="34" charset="0"/>
                <a:cs typeface="Times New Roman" panose="02020603050405020304" pitchFamily="18" charset="0"/>
              </a:rPr>
              <a:t>vailability, selection, compilation, and copyright issues, as some countries restrain the access to radiotelephony due to its sensitive content</a:t>
            </a:r>
          </a:p>
          <a:p>
            <a:pPr rtl="0"/>
            <a:r>
              <a:rPr lang="en-US" sz="2000" dirty="0">
                <a:solidFill>
                  <a:schemeClr val="bg1"/>
                </a:solidFill>
                <a:effectLst/>
                <a:ea typeface="Calibri" panose="020F0502020204030204" pitchFamily="34" charset="0"/>
                <a:cs typeface="Times New Roman" panose="02020603050405020304" pitchFamily="18" charset="0"/>
              </a:rPr>
              <a:t>The transcripts mention airlines, thereby revealing  individual and industrial information</a:t>
            </a:r>
            <a:endParaRPr lang="pt-BR" sz="2000" dirty="0">
              <a:solidFill>
                <a:schemeClr val="bg1"/>
              </a:solidFill>
            </a:endParaRPr>
          </a:p>
          <a:p>
            <a:endParaRPr lang="en-US" sz="2000" dirty="0">
              <a:effectLst/>
              <a:ea typeface="Times New Roman" panose="02020603050405020304" pitchFamily="18" charset="0"/>
              <a:cs typeface="Times New Roman" panose="02020603050405020304" pitchFamily="18" charset="0"/>
            </a:endParaRPr>
          </a:p>
          <a:p>
            <a:r>
              <a:rPr lang="en-US" sz="2000" dirty="0">
                <a:effectLst/>
                <a:ea typeface="Times New Roman" panose="02020603050405020304" pitchFamily="18" charset="0"/>
                <a:cs typeface="Times New Roman" panose="02020603050405020304" pitchFamily="18" charset="0"/>
              </a:rPr>
              <a:t>Most of the corpora listed here are not publicly available because of one or a combination of the following reasons: </a:t>
            </a:r>
          </a:p>
          <a:p>
            <a:endParaRPr lang="en-US" sz="2000" dirty="0">
              <a:effectLst/>
              <a:ea typeface="Times New Roman" panose="02020603050405020304" pitchFamily="18" charset="0"/>
              <a:cs typeface="Times New Roman" panose="02020603050405020304" pitchFamily="18" charset="0"/>
            </a:endParaRPr>
          </a:p>
          <a:p>
            <a:pPr marL="342900" indent="-342900">
              <a:buAutoNum type="arabicParenBoth"/>
            </a:pPr>
            <a:r>
              <a:rPr lang="en-US" sz="2000" dirty="0">
                <a:effectLst/>
                <a:ea typeface="Times New Roman" panose="02020603050405020304" pitchFamily="18" charset="0"/>
                <a:cs typeface="Times New Roman" panose="02020603050405020304" pitchFamily="18" charset="0"/>
              </a:rPr>
              <a:t>they were compiled under license for specific studies or institutions;</a:t>
            </a:r>
          </a:p>
          <a:p>
            <a:pPr marL="342900" indent="-342900">
              <a:buAutoNum type="arabicParenBoth"/>
            </a:pPr>
            <a:r>
              <a:rPr lang="en-US" sz="2000" dirty="0">
                <a:effectLst/>
                <a:ea typeface="Times New Roman" panose="02020603050405020304" pitchFamily="18" charset="0"/>
                <a:cs typeface="Times New Roman" panose="02020603050405020304" pitchFamily="18" charset="0"/>
              </a:rPr>
              <a:t>they contain information such as airline identifiers or ground station names that cannot be disclosed; (</a:t>
            </a:r>
          </a:p>
          <a:p>
            <a:pPr marL="342900" indent="-342900">
              <a:buAutoNum type="arabicParenBoth"/>
            </a:pPr>
            <a:r>
              <a:rPr lang="en-US" sz="2000" dirty="0">
                <a:effectLst/>
                <a:ea typeface="Times New Roman" panose="02020603050405020304" pitchFamily="18" charset="0"/>
                <a:cs typeface="Times New Roman" panose="02020603050405020304" pitchFamily="18" charset="0"/>
              </a:rPr>
              <a:t> they were transcribed from audio files taken from websites or social media rather than from official or consented channels. </a:t>
            </a:r>
          </a:p>
          <a:p>
            <a:pPr marL="342900" indent="-342900">
              <a:buAutoNum type="arabicParenBoth"/>
            </a:pPr>
            <a:endParaRPr lang="en-US" sz="2000" dirty="0">
              <a:cs typeface="Times New Roman" panose="02020603050405020304" pitchFamily="18" charset="0"/>
            </a:endParaRPr>
          </a:p>
          <a:p>
            <a:r>
              <a:rPr lang="en-US" sz="2000" dirty="0">
                <a:cs typeface="Times New Roman" panose="02020603050405020304" pitchFamily="18" charset="0"/>
              </a:rPr>
              <a:t>EXAMPLE: </a:t>
            </a:r>
            <a:r>
              <a:rPr lang="en-US" sz="2000" dirty="0">
                <a:effectLst/>
                <a:ea typeface="Times New Roman" panose="02020603050405020304" pitchFamily="18" charset="0"/>
                <a:cs typeface="Times New Roman" panose="02020603050405020304" pitchFamily="18" charset="0"/>
              </a:rPr>
              <a:t>ICAO Doc 9432 (2007, p. 4–5):</a:t>
            </a:r>
          </a:p>
          <a:p>
            <a:endParaRPr lang="pt-BR" sz="2000" dirty="0">
              <a:effectLst/>
              <a:ea typeface="Calibri" panose="020F0502020204030204" pitchFamily="34" charset="0"/>
            </a:endParaRPr>
          </a:p>
          <a:p>
            <a:pPr marL="228600" algn="just">
              <a:lnSpc>
                <a:spcPct val="115000"/>
              </a:lnSpc>
              <a:spcAft>
                <a:spcPts val="800"/>
              </a:spcAft>
            </a:pPr>
            <a:r>
              <a:rPr lang="en-US" sz="2000" dirty="0">
                <a:effectLst/>
                <a:ea typeface="Times New Roman" panose="02020603050405020304" pitchFamily="18" charset="0"/>
                <a:cs typeface="Times New Roman" panose="02020603050405020304" pitchFamily="18" charset="0"/>
              </a:rPr>
              <a:t>“Georgetown Ground </a:t>
            </a:r>
            <a:r>
              <a:rPr lang="en-US" sz="2000" dirty="0" err="1">
                <a:effectLst/>
                <a:ea typeface="Times New Roman" panose="02020603050405020304" pitchFamily="18" charset="0"/>
                <a:cs typeface="Times New Roman" panose="02020603050405020304" pitchFamily="18" charset="0"/>
              </a:rPr>
              <a:t>Fastair</a:t>
            </a:r>
            <a:r>
              <a:rPr lang="en-US" sz="2000" dirty="0">
                <a:effectLst/>
                <a:ea typeface="Times New Roman" panose="02020603050405020304" pitchFamily="18" charset="0"/>
                <a:cs typeface="Times New Roman" panose="02020603050405020304" pitchFamily="18" charset="0"/>
              </a:rPr>
              <a:t> 345 Heavy request taxi information Charlie.”</a:t>
            </a:r>
            <a:endParaRPr lang="pt-BR" sz="2000" dirty="0">
              <a:effectLst/>
              <a:ea typeface="Calibri" panose="020F0502020204030204" pitchFamily="34" charset="0"/>
            </a:endParaRPr>
          </a:p>
          <a:p>
            <a:pPr marL="114300" indent="-114300" algn="just">
              <a:lnSpc>
                <a:spcPct val="115000"/>
              </a:lnSpc>
              <a:spcAft>
                <a:spcPts val="800"/>
              </a:spcAft>
            </a:pPr>
            <a:r>
              <a:rPr lang="en-US" sz="2000" dirty="0">
                <a:effectLst/>
                <a:ea typeface="Times New Roman" panose="02020603050405020304" pitchFamily="18" charset="0"/>
                <a:cs typeface="Times New Roman" panose="02020603050405020304" pitchFamily="18" charset="0"/>
              </a:rPr>
              <a:t>“</a:t>
            </a:r>
            <a:r>
              <a:rPr lang="en-US" sz="2000" dirty="0" err="1">
                <a:effectLst/>
                <a:ea typeface="Times New Roman" panose="02020603050405020304" pitchFamily="18" charset="0"/>
                <a:cs typeface="Times New Roman" panose="02020603050405020304" pitchFamily="18" charset="0"/>
              </a:rPr>
              <a:t>Fastair</a:t>
            </a:r>
            <a:r>
              <a:rPr lang="en-US" sz="2000" dirty="0">
                <a:effectLst/>
                <a:ea typeface="Times New Roman" panose="02020603050405020304" pitchFamily="18" charset="0"/>
                <a:cs typeface="Times New Roman" panose="02020603050405020304" pitchFamily="18" charset="0"/>
              </a:rPr>
              <a:t> 354 taxi to holding point runway 27 give way to B747 passing left to right QNH 1019”</a:t>
            </a:r>
            <a:endParaRPr lang="pt-BR" sz="2000" dirty="0">
              <a:effectLst/>
              <a:ea typeface="Calibri" panose="020F0502020204030204" pitchFamily="34" charset="0"/>
            </a:endParaRPr>
          </a:p>
          <a:p>
            <a:pPr marL="114300" indent="-114300" algn="just">
              <a:lnSpc>
                <a:spcPct val="115000"/>
              </a:lnSpc>
              <a:spcAft>
                <a:spcPts val="800"/>
              </a:spcAft>
            </a:pPr>
            <a:r>
              <a:rPr lang="en-US" sz="2000" dirty="0">
                <a:effectLst/>
                <a:ea typeface="Times New Roman" panose="02020603050405020304" pitchFamily="18" charset="0"/>
                <a:cs typeface="Times New Roman" panose="02020603050405020304" pitchFamily="18" charset="0"/>
              </a:rPr>
              <a:t>“Holding point runway 27 QNH 1019, giving way to B747 </a:t>
            </a:r>
            <a:r>
              <a:rPr lang="en-US" sz="2000" dirty="0" err="1">
                <a:effectLst/>
                <a:ea typeface="Times New Roman" panose="02020603050405020304" pitchFamily="18" charset="0"/>
                <a:cs typeface="Times New Roman" panose="02020603050405020304" pitchFamily="18" charset="0"/>
              </a:rPr>
              <a:t>Fastair</a:t>
            </a:r>
            <a:r>
              <a:rPr lang="en-US" sz="2000" dirty="0">
                <a:effectLst/>
                <a:ea typeface="Times New Roman" panose="02020603050405020304" pitchFamily="18" charset="0"/>
                <a:cs typeface="Times New Roman" panose="02020603050405020304" pitchFamily="18" charset="0"/>
              </a:rPr>
              <a:t> 345”</a:t>
            </a:r>
            <a:endParaRPr lang="pt-BR" sz="2000" dirty="0">
              <a:effectLst/>
              <a:ea typeface="Calibri" panose="020F0502020204030204" pitchFamily="34" charset="0"/>
            </a:endParaRPr>
          </a:p>
          <a:p>
            <a:endParaRPr lang="pt-BR" dirty="0"/>
          </a:p>
        </p:txBody>
      </p:sp>
      <p:sp>
        <p:nvSpPr>
          <p:cNvPr id="5" name="Espaço Reservado para Número de Slide 4">
            <a:extLst>
              <a:ext uri="{FF2B5EF4-FFF2-40B4-BE49-F238E27FC236}">
                <a16:creationId xmlns:a16="http://schemas.microsoft.com/office/drawing/2014/main" id="{0A892B37-BB91-8955-B5C7-B0920EE1F682}"/>
              </a:ext>
            </a:extLst>
          </p:cNvPr>
          <p:cNvSpPr>
            <a:spLocks noGrp="1"/>
          </p:cNvSpPr>
          <p:nvPr>
            <p:ph type="sldNum" sz="quarter" idx="12"/>
          </p:nvPr>
        </p:nvSpPr>
        <p:spPr/>
        <p:txBody>
          <a:bodyPr/>
          <a:lstStyle/>
          <a:p>
            <a:pPr rtl="0"/>
            <a:fld id="{B5CEABB6-07DC-46E8-9B57-56EC44A396E5}" type="slidenum">
              <a:rPr lang="pt-BR" smtClean="0"/>
              <a:pPr rtl="0"/>
              <a:t>12</a:t>
            </a:fld>
            <a:endParaRPr lang="pt-BR" dirty="0"/>
          </a:p>
        </p:txBody>
      </p:sp>
      <p:sp>
        <p:nvSpPr>
          <p:cNvPr id="7" name="Título 1">
            <a:extLst>
              <a:ext uri="{FF2B5EF4-FFF2-40B4-BE49-F238E27FC236}">
                <a16:creationId xmlns:a16="http://schemas.microsoft.com/office/drawing/2014/main" id="{75031FE9-9059-4FE8-B4AC-9771F23A1B89}"/>
              </a:ext>
            </a:extLst>
          </p:cNvPr>
          <p:cNvSpPr>
            <a:spLocks noGrp="1"/>
          </p:cNvSpPr>
          <p:nvPr>
            <p:ph type="title"/>
          </p:nvPr>
        </p:nvSpPr>
        <p:spPr>
          <a:xfrm>
            <a:off x="2211833" y="68531"/>
            <a:ext cx="7606895" cy="1460906"/>
          </a:xfrm>
        </p:spPr>
        <p:txBody>
          <a:bodyPr rtlCol="0"/>
          <a:lstStyle>
            <a:defPPr>
              <a:defRPr lang="pt-BR"/>
            </a:defPPr>
          </a:lstStyle>
          <a:p>
            <a:pPr algn="ctr" rtl="0"/>
            <a:r>
              <a:rPr lang="pt-BR" dirty="0"/>
              <a:t>copyright </a:t>
            </a:r>
            <a:r>
              <a:rPr lang="pt-BR" dirty="0" err="1"/>
              <a:t>issues</a:t>
            </a:r>
            <a:endParaRPr lang="pt-BR" dirty="0"/>
          </a:p>
        </p:txBody>
      </p:sp>
    </p:spTree>
    <p:extLst>
      <p:ext uri="{BB962C8B-B14F-4D97-AF65-F5344CB8AC3E}">
        <p14:creationId xmlns:p14="http://schemas.microsoft.com/office/powerpoint/2010/main" val="8089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859" y="480475"/>
            <a:ext cx="9389288" cy="810380"/>
          </a:xfrm>
        </p:spPr>
        <p:txBody>
          <a:bodyPr>
            <a:normAutofit fontScale="90000"/>
          </a:bodyPr>
          <a:lstStyle/>
          <a:p>
            <a:r>
              <a:rPr lang="en-US" dirty="0">
                <a:ea typeface="Times New Roman" panose="02020603050405020304" pitchFamily="18" charset="0"/>
              </a:rPr>
              <a:t>SIZE AND FEATURES</a:t>
            </a:r>
            <a:br>
              <a:rPr lang="en-US" dirty="0">
                <a:ea typeface="Times New Roman" panose="02020603050405020304" pitchFamily="18" charset="0"/>
              </a:rPr>
            </a:br>
            <a:endParaRPr lang="pt-BR" dirty="0"/>
          </a:p>
        </p:txBody>
      </p:sp>
      <p:sp>
        <p:nvSpPr>
          <p:cNvPr id="3" name="Espaço Reservado para Número de Slide 2"/>
          <p:cNvSpPr>
            <a:spLocks noGrp="1"/>
          </p:cNvSpPr>
          <p:nvPr>
            <p:ph type="sldNum" sz="quarter" idx="12"/>
          </p:nvPr>
        </p:nvSpPr>
        <p:spPr/>
        <p:txBody>
          <a:bodyPr/>
          <a:lstStyle/>
          <a:p>
            <a:pPr rtl="0"/>
            <a:fld id="{B5CEABB6-07DC-46E8-9B57-56EC44A396E5}" type="slidenum">
              <a:rPr lang="pt-BR" smtClean="0"/>
              <a:pPr rtl="0"/>
              <a:t>13</a:t>
            </a:fld>
            <a:endParaRPr lang="pt-BR" dirty="0"/>
          </a:p>
        </p:txBody>
      </p:sp>
      <p:sp>
        <p:nvSpPr>
          <p:cNvPr id="4" name="Espaço Reservado para Conteúdo 3"/>
          <p:cNvSpPr>
            <a:spLocks noGrp="1"/>
          </p:cNvSpPr>
          <p:nvPr>
            <p:ph sz="half" idx="14"/>
          </p:nvPr>
        </p:nvSpPr>
        <p:spPr>
          <a:xfrm>
            <a:off x="574786" y="1767200"/>
            <a:ext cx="9314801" cy="4442407"/>
          </a:xfrm>
        </p:spPr>
        <p:txBody>
          <a:bodyPr/>
          <a:lstStyle/>
          <a:p>
            <a:r>
              <a:rPr lang="en-US" dirty="0">
                <a:ea typeface="Times New Roman" panose="02020603050405020304" pitchFamily="18" charset="0"/>
              </a:rPr>
              <a:t>At the conception - 16,051 words transcribed from a total of 27 events</a:t>
            </a:r>
          </a:p>
          <a:p>
            <a:endParaRPr lang="en-US" dirty="0"/>
          </a:p>
          <a:p>
            <a:r>
              <a:rPr lang="en-US" dirty="0">
                <a:ea typeface="Times New Roman" panose="02020603050405020304" pitchFamily="18" charset="0"/>
              </a:rPr>
              <a:t>currently features – </a:t>
            </a:r>
            <a:r>
              <a:rPr lang="en-US" dirty="0" err="1">
                <a:ea typeface="Times New Roman" panose="02020603050405020304" pitchFamily="18" charset="0"/>
              </a:rPr>
              <a:t>approx</a:t>
            </a:r>
            <a:r>
              <a:rPr lang="en-US" dirty="0">
                <a:ea typeface="Times New Roman" panose="02020603050405020304" pitchFamily="18" charset="0"/>
              </a:rPr>
              <a:t>  40,000</a:t>
            </a:r>
          </a:p>
          <a:p>
            <a:endParaRPr lang="en-US" dirty="0"/>
          </a:p>
          <a:p>
            <a:r>
              <a:rPr lang="en-US" dirty="0"/>
              <a:t>Work in progress, future perspective – 100,000 in 3 years</a:t>
            </a:r>
          </a:p>
          <a:p>
            <a:endParaRPr lang="en-US" dirty="0"/>
          </a:p>
          <a:p>
            <a:r>
              <a:rPr lang="en-US" dirty="0" err="1"/>
              <a:t>Quantitity</a:t>
            </a:r>
            <a:r>
              <a:rPr lang="en-US" dirty="0"/>
              <a:t> - distribution X Quality - Domain considerations</a:t>
            </a:r>
          </a:p>
          <a:p>
            <a:endParaRPr lang="en-US" dirty="0"/>
          </a:p>
          <a:p>
            <a:r>
              <a:rPr lang="en-US" dirty="0"/>
              <a:t>TTR of previous studies (Prado, 2015) </a:t>
            </a: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296" y="405661"/>
            <a:ext cx="9389288" cy="1362456"/>
          </a:xfrm>
        </p:spPr>
        <p:txBody>
          <a:bodyPr>
            <a:normAutofit fontScale="90000"/>
          </a:bodyPr>
          <a:lstStyle/>
          <a:p>
            <a:r>
              <a:rPr lang="pt-BR" dirty="0" err="1"/>
              <a:t>SOuRCES</a:t>
            </a:r>
            <a:r>
              <a:rPr lang="pt-BR" dirty="0"/>
              <a:t> - </a:t>
            </a:r>
            <a:r>
              <a:rPr lang="pt-BR" dirty="0" err="1"/>
              <a:t>representativeness</a:t>
            </a:r>
            <a:br>
              <a:rPr lang="pt-BR" dirty="0"/>
            </a:br>
            <a:endParaRPr lang="pt-BR" dirty="0"/>
          </a:p>
        </p:txBody>
      </p:sp>
      <p:sp>
        <p:nvSpPr>
          <p:cNvPr id="3" name="Espaço Reservado para Número de Slide 2"/>
          <p:cNvSpPr>
            <a:spLocks noGrp="1"/>
          </p:cNvSpPr>
          <p:nvPr>
            <p:ph type="sldNum" sz="quarter" idx="12"/>
          </p:nvPr>
        </p:nvSpPr>
        <p:spPr/>
        <p:txBody>
          <a:bodyPr/>
          <a:lstStyle/>
          <a:p>
            <a:pPr rtl="0"/>
            <a:fld id="{B5CEABB6-07DC-46E8-9B57-56EC44A396E5}" type="slidenum">
              <a:rPr lang="pt-BR" smtClean="0"/>
              <a:pPr rtl="0"/>
              <a:t>14</a:t>
            </a:fld>
            <a:endParaRPr lang="pt-BR" dirty="0"/>
          </a:p>
        </p:txBody>
      </p:sp>
      <p:sp>
        <p:nvSpPr>
          <p:cNvPr id="4" name="Espaço Reservado para Conteúdo 3"/>
          <p:cNvSpPr>
            <a:spLocks noGrp="1"/>
          </p:cNvSpPr>
          <p:nvPr>
            <p:ph sz="half" idx="14"/>
          </p:nvPr>
        </p:nvSpPr>
        <p:spPr>
          <a:xfrm>
            <a:off x="631057" y="1957753"/>
            <a:ext cx="9272598" cy="4459671"/>
          </a:xfrm>
        </p:spPr>
        <p:txBody>
          <a:bodyPr>
            <a:normAutofit/>
          </a:bodyPr>
          <a:lstStyle/>
          <a:p>
            <a:r>
              <a:rPr lang="en-US" dirty="0">
                <a:ea typeface="Times New Roman" panose="02020603050405020304" pitchFamily="18" charset="0"/>
                <a:cs typeface="Times New Roman" panose="02020603050405020304" pitchFamily="18" charset="0"/>
              </a:rPr>
              <a:t>Sources: </a:t>
            </a:r>
            <a:r>
              <a:rPr lang="en-US" dirty="0" err="1">
                <a:ea typeface="Times New Roman" panose="02020603050405020304" pitchFamily="18" charset="0"/>
                <a:cs typeface="Times New Roman" panose="02020603050405020304" pitchFamily="18" charset="0"/>
              </a:rPr>
              <a:t>webistes</a:t>
            </a:r>
            <a:r>
              <a:rPr lang="en-US" dirty="0">
                <a:ea typeface="Times New Roman" panose="02020603050405020304" pitchFamily="18" charset="0"/>
                <a:cs typeface="Times New Roman" panose="02020603050405020304" pitchFamily="18" charset="0"/>
              </a:rPr>
              <a:t> such as VAS Aviation; Emergency Situations on Live ATC </a:t>
            </a:r>
          </a:p>
          <a:p>
            <a:r>
              <a:rPr lang="en-US" dirty="0">
                <a:cs typeface="Times New Roman" panose="02020603050405020304" pitchFamily="18" charset="0"/>
              </a:rPr>
              <a:t>Personal / Institutional Records</a:t>
            </a:r>
          </a:p>
          <a:p>
            <a:endParaRPr lang="en-US" dirty="0">
              <a:cs typeface="Times New Roman" panose="02020603050405020304" pitchFamily="18" charset="0"/>
            </a:endParaRPr>
          </a:p>
          <a:p>
            <a:r>
              <a:rPr lang="en-US" dirty="0">
                <a:cs typeface="Times New Roman" panose="02020603050405020304" pitchFamily="18" charset="0"/>
              </a:rPr>
              <a:t>Plain English – Pilot - ATCO</a:t>
            </a:r>
          </a:p>
          <a:p>
            <a:r>
              <a:rPr lang="en-US" dirty="0">
                <a:cs typeface="Times New Roman" panose="02020603050405020304" pitchFamily="18" charset="0"/>
              </a:rPr>
              <a:t>Non-routine and abnormal situations</a:t>
            </a:r>
          </a:p>
          <a:p>
            <a:r>
              <a:rPr lang="en-US" dirty="0">
                <a:cs typeface="Times New Roman" panose="02020603050405020304" pitchFamily="18" charset="0"/>
              </a:rPr>
              <a:t>Variety of topics</a:t>
            </a:r>
          </a:p>
          <a:p>
            <a:r>
              <a:rPr lang="en-US" dirty="0">
                <a:cs typeface="Times New Roman" panose="02020603050405020304" pitchFamily="18" charset="0"/>
              </a:rPr>
              <a:t>Doc 9835 (ICAO, 2010) Appendix – list of themes and categories</a:t>
            </a:r>
          </a:p>
          <a:p>
            <a:r>
              <a:rPr lang="en-US" dirty="0">
                <a:cs typeface="Times New Roman" panose="02020603050405020304" pitchFamily="18" charset="0"/>
              </a:rPr>
              <a:t>International community of speakers</a:t>
            </a:r>
          </a:p>
          <a:p>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859" y="397348"/>
            <a:ext cx="9389288" cy="1362456"/>
          </a:xfrm>
        </p:spPr>
        <p:txBody>
          <a:bodyPr/>
          <a:lstStyle/>
          <a:p>
            <a:r>
              <a:rPr lang="pt-BR" dirty="0"/>
              <a:t>SHARING</a:t>
            </a:r>
          </a:p>
        </p:txBody>
      </p:sp>
      <p:sp>
        <p:nvSpPr>
          <p:cNvPr id="3" name="Espaço Reservado para Número de Slide 2"/>
          <p:cNvSpPr>
            <a:spLocks noGrp="1"/>
          </p:cNvSpPr>
          <p:nvPr>
            <p:ph type="sldNum" sz="quarter" idx="12"/>
          </p:nvPr>
        </p:nvSpPr>
        <p:spPr/>
        <p:txBody>
          <a:bodyPr/>
          <a:lstStyle/>
          <a:p>
            <a:pPr rtl="0"/>
            <a:fld id="{B5CEABB6-07DC-46E8-9B57-56EC44A396E5}" type="slidenum">
              <a:rPr lang="pt-BR" smtClean="0"/>
              <a:pPr rtl="0"/>
              <a:t>15</a:t>
            </a:fld>
            <a:endParaRPr lang="pt-BR" dirty="0"/>
          </a:p>
        </p:txBody>
      </p:sp>
      <p:sp>
        <p:nvSpPr>
          <p:cNvPr id="4" name="Espaço Reservado para Conteúdo 3"/>
          <p:cNvSpPr>
            <a:spLocks noGrp="1"/>
          </p:cNvSpPr>
          <p:nvPr>
            <p:ph sz="half" idx="14"/>
          </p:nvPr>
        </p:nvSpPr>
        <p:spPr>
          <a:xfrm>
            <a:off x="663668" y="1535083"/>
            <a:ext cx="8906838" cy="4874029"/>
          </a:xfrm>
        </p:spPr>
        <p:txBody>
          <a:bodyPr>
            <a:normAutofit/>
          </a:bodyPr>
          <a:lstStyle/>
          <a:p>
            <a:r>
              <a:rPr lang="en-US" dirty="0">
                <a:ea typeface="Times New Roman" panose="02020603050405020304" pitchFamily="18" charset="0"/>
              </a:rPr>
              <a:t>All headers contain the link to the audio file</a:t>
            </a:r>
          </a:p>
          <a:p>
            <a:r>
              <a:rPr lang="en-US" dirty="0">
                <a:ea typeface="Times New Roman" panose="02020603050405020304" pitchFamily="18" charset="0"/>
              </a:rPr>
              <a:t>Teachers were invited to choose a script they already used in their classes</a:t>
            </a:r>
          </a:p>
          <a:p>
            <a:r>
              <a:rPr lang="en-US" dirty="0">
                <a:ea typeface="Times New Roman" panose="02020603050405020304" pitchFamily="18" charset="0"/>
              </a:rPr>
              <a:t>shared with those who actively contributed via an online platform</a:t>
            </a:r>
          </a:p>
          <a:p>
            <a:r>
              <a:rPr lang="en-US" dirty="0">
                <a:ea typeface="Times New Roman" panose="02020603050405020304" pitchFamily="18" charset="0"/>
              </a:rPr>
              <a:t>Variety of accents (demands of LPRs)</a:t>
            </a:r>
          </a:p>
          <a:p>
            <a:endParaRPr lang="en-US" dirty="0">
              <a:ea typeface="Times New Roman" panose="02020603050405020304" pitchFamily="18" charset="0"/>
            </a:endParaRPr>
          </a:p>
          <a:p>
            <a:r>
              <a:rPr lang="en-US" dirty="0">
                <a:ea typeface="Times New Roman" panose="02020603050405020304" pitchFamily="18" charset="0"/>
              </a:rPr>
              <a:t>Format (word doc/one document only) – freely available, user-friendly tools work with .doc files </a:t>
            </a:r>
          </a:p>
          <a:p>
            <a:endParaRPr lang="pt-BR" dirty="0"/>
          </a:p>
          <a:p>
            <a:endParaRPr lang="en-US" dirty="0">
              <a:ea typeface="Times New Roman" panose="02020603050405020304" pitchFamily="18" charset="0"/>
            </a:endParaRPr>
          </a:p>
          <a:p>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0C883-7528-F9C5-D6FA-15EC059A3021}"/>
              </a:ext>
            </a:extLst>
          </p:cNvPr>
          <p:cNvSpPr>
            <a:spLocks noGrp="1"/>
          </p:cNvSpPr>
          <p:nvPr>
            <p:ph type="title"/>
          </p:nvPr>
        </p:nvSpPr>
        <p:spPr>
          <a:xfrm>
            <a:off x="762000" y="374755"/>
            <a:ext cx="10668000" cy="328508"/>
          </a:xfrm>
        </p:spPr>
        <p:txBody>
          <a:bodyPr rtlCol="0">
            <a:normAutofit fontScale="90000"/>
          </a:bodyPr>
          <a:lstStyle>
            <a:defPPr>
              <a:defRPr lang="pt-BR"/>
            </a:defPPr>
          </a:lstStyle>
          <a:p>
            <a:pPr algn="ctr">
              <a:lnSpc>
                <a:spcPct val="115000"/>
              </a:lnSpc>
              <a:spcBef>
                <a:spcPts val="1200"/>
              </a:spcBef>
              <a:spcAft>
                <a:spcPts val="1200"/>
              </a:spcAft>
            </a:pPr>
            <a:r>
              <a:rPr lang="en-US" sz="1800" b="1" dirty="0">
                <a:effectLst/>
                <a:latin typeface="Avenir Next LT Pro" panose="020B0504020202020204" pitchFamily="34" charset="0"/>
                <a:ea typeface="Times New Roman" panose="02020603050405020304" pitchFamily="18" charset="0"/>
                <a:cs typeface="Times New Roman" panose="02020603050405020304" pitchFamily="18" charset="0"/>
              </a:rPr>
              <a:t>Figure 1</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1800" i="1" dirty="0" err="1">
                <a:effectLst/>
                <a:latin typeface="Avenir Next LT Pro" panose="020B0504020202020204" pitchFamily="34" charset="0"/>
                <a:ea typeface="Times New Roman" panose="02020603050405020304" pitchFamily="18" charset="0"/>
                <a:cs typeface="Times New Roman" panose="02020603050405020304" pitchFamily="18" charset="0"/>
              </a:rPr>
              <a:t>Aerocorpus</a:t>
            </a:r>
            <a:r>
              <a:rPr lang="en-US" sz="1800" i="1" dirty="0">
                <a:effectLst/>
                <a:latin typeface="Avenir Next LT Pro" panose="020B0504020202020204" pitchFamily="34" charset="0"/>
                <a:ea typeface="Times New Roman" panose="02020603050405020304" pitchFamily="18" charset="0"/>
                <a:cs typeface="Times New Roman" panose="02020603050405020304" pitchFamily="18" charset="0"/>
              </a:rPr>
              <a:t> map with location of participants</a:t>
            </a:r>
            <a:endParaRPr lang="pt-BR" sz="1800" dirty="0">
              <a:effectLst/>
              <a:latin typeface="Calibri" panose="020F0502020204030204" pitchFamily="34" charset="0"/>
              <a:ea typeface="Calibri" panose="020F0502020204030204" pitchFamily="34" charset="0"/>
            </a:endParaRPr>
          </a:p>
        </p:txBody>
      </p:sp>
      <p:sp>
        <p:nvSpPr>
          <p:cNvPr id="6" name="Espaço Reservado para Texto 5">
            <a:extLst>
              <a:ext uri="{FF2B5EF4-FFF2-40B4-BE49-F238E27FC236}">
                <a16:creationId xmlns:a16="http://schemas.microsoft.com/office/drawing/2014/main" id="{3A7E69BA-FC91-08A5-671F-B53E6E989C6F}"/>
              </a:ext>
            </a:extLst>
          </p:cNvPr>
          <p:cNvSpPr>
            <a:spLocks noGrp="1"/>
          </p:cNvSpPr>
          <p:nvPr>
            <p:ph type="body" sz="quarter" idx="13"/>
          </p:nvPr>
        </p:nvSpPr>
        <p:spPr>
          <a:xfrm>
            <a:off x="762000" y="1094283"/>
            <a:ext cx="4278313" cy="5060456"/>
          </a:xfrm>
        </p:spPr>
        <p:txBody>
          <a:bodyPr rtlCol="0">
            <a:normAutofit/>
          </a:bodyPr>
          <a:lstStyle>
            <a:defPPr>
              <a:defRPr lang="pt-BR"/>
            </a:defPPr>
          </a:lstStyle>
          <a:p>
            <a:pPr algn="just"/>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Free version of Padlet, a real-time collaborative web platform on which users can upload, organize, and share content in virtual bulletin boards (</a:t>
            </a:r>
            <a:r>
              <a:rPr lang="en-US" sz="2000" u="sng" dirty="0">
                <a:solidFill>
                  <a:srgbClr val="1155CC"/>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3"/>
              </a:rPr>
              <a:t>https://padlet.com/patricialucks/a2rp4dol4uhpswjm</a:t>
            </a: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 </a:t>
            </a:r>
          </a:p>
          <a:p>
            <a:pPr marL="0" indent="0" algn="just">
              <a:buNone/>
            </a:pPr>
            <a:endParaRPr lang="pt-BR" sz="2000" dirty="0"/>
          </a:p>
          <a:p>
            <a:pPr algn="just"/>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The layout chosen on Padlet (see Figure 1) displays a world map that emphasizes that this is a truly worldwide project, thus motivating participation.</a:t>
            </a:r>
            <a:endParaRPr lang="pt-BR" sz="2000" dirty="0">
              <a:effectLst/>
              <a:latin typeface="Calibri" panose="020F0502020204030204" pitchFamily="34" charset="0"/>
              <a:ea typeface="Calibri" panose="020F0502020204030204" pitchFamily="34" charset="0"/>
            </a:endParaRPr>
          </a:p>
          <a:p>
            <a:pPr rtl="0"/>
            <a:endParaRPr lang="pt-BR" dirty="0"/>
          </a:p>
        </p:txBody>
      </p:sp>
      <p:sp>
        <p:nvSpPr>
          <p:cNvPr id="3" name="Espaço Reservado para o Número do Slide 2">
            <a:extLst>
              <a:ext uri="{FF2B5EF4-FFF2-40B4-BE49-F238E27FC236}">
                <a16:creationId xmlns:a16="http://schemas.microsoft.com/office/drawing/2014/main" id="{8D3FE259-B742-148B-88EA-EAE84226FE5A}"/>
              </a:ext>
            </a:extLst>
          </p:cNvPr>
          <p:cNvSpPr>
            <a:spLocks noGrp="1"/>
          </p:cNvSpPr>
          <p:nvPr>
            <p:ph type="sldNum" sz="quarter" idx="12"/>
          </p:nvPr>
        </p:nvSpPr>
        <p:spPr/>
        <p:txBody>
          <a:bodyPr rtlCol="0"/>
          <a:lstStyle>
            <a:defPPr>
              <a:defRPr lang="pt-BR"/>
            </a:defPPr>
          </a:lstStyle>
          <a:p>
            <a:pPr rtl="0"/>
            <a:fld id="{B5CEABB6-07DC-46E8-9B57-56EC44A396E5}" type="slidenum">
              <a:rPr lang="pt-BR" smtClean="0"/>
              <a:pPr rtl="0"/>
              <a:t>16</a:t>
            </a:fld>
            <a:endParaRPr lang="pt-BR" dirty="0"/>
          </a:p>
        </p:txBody>
      </p:sp>
      <p:pic>
        <p:nvPicPr>
          <p:cNvPr id="7" name="Drawing 0">
            <a:extLst>
              <a:ext uri="{FF2B5EF4-FFF2-40B4-BE49-F238E27FC236}">
                <a16:creationId xmlns:a16="http://schemas.microsoft.com/office/drawing/2014/main" id="{7BFCD2CD-40F2-496C-C416-0DEA08E72274}"/>
              </a:ext>
            </a:extLst>
          </p:cNvPr>
          <p:cNvPicPr>
            <a:picLocks noGrp="1"/>
          </p:cNvPicPr>
          <p:nvPr>
            <p:ph type="tbl" sz="quarter" idx="14"/>
          </p:nvPr>
        </p:nvPicPr>
        <p:blipFill>
          <a:blip r:embed="rId4" cstate="print"/>
          <a:srcRect/>
          <a:stretch/>
        </p:blipFill>
        <p:spPr>
          <a:xfrm>
            <a:off x="5276870" y="1656655"/>
            <a:ext cx="6465393" cy="3544690"/>
          </a:xfrm>
          <a:prstGeom prst="rect">
            <a:avLst/>
          </a:prstGeom>
        </p:spPr>
      </p:pic>
    </p:spTree>
    <p:extLst>
      <p:ext uri="{BB962C8B-B14F-4D97-AF65-F5344CB8AC3E}">
        <p14:creationId xmlns:p14="http://schemas.microsoft.com/office/powerpoint/2010/main" val="239067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3BBF-74F5-D888-F9B6-1D4478E0C539}"/>
              </a:ext>
            </a:extLst>
          </p:cNvPr>
          <p:cNvSpPr>
            <a:spLocks noGrp="1"/>
          </p:cNvSpPr>
          <p:nvPr>
            <p:ph type="title"/>
          </p:nvPr>
        </p:nvSpPr>
        <p:spPr>
          <a:xfrm>
            <a:off x="1535948" y="197842"/>
            <a:ext cx="9866540" cy="1358140"/>
          </a:xfrm>
        </p:spPr>
        <p:txBody>
          <a:bodyPr/>
          <a:lstStyle/>
          <a:p>
            <a:r>
              <a:rPr lang="en-US" dirty="0"/>
              <a:t>TEMPLATE - header</a:t>
            </a:r>
          </a:p>
        </p:txBody>
      </p:sp>
      <p:pic>
        <p:nvPicPr>
          <p:cNvPr id="7" name="Content Placeholder 6" descr="A white and black text on a white background&#10;&#10;Description automatically generated">
            <a:extLst>
              <a:ext uri="{FF2B5EF4-FFF2-40B4-BE49-F238E27FC236}">
                <a16:creationId xmlns:a16="http://schemas.microsoft.com/office/drawing/2014/main" id="{B4D00B16-C037-B2AB-5232-E349C00540E9}"/>
              </a:ext>
            </a:extLst>
          </p:cNvPr>
          <p:cNvPicPr>
            <a:picLocks noGrp="1" noChangeAspect="1"/>
          </p:cNvPicPr>
          <p:nvPr>
            <p:ph sz="half" idx="15"/>
          </p:nvPr>
        </p:nvPicPr>
        <p:blipFill>
          <a:blip r:embed="rId2"/>
          <a:stretch>
            <a:fillRect/>
          </a:stretch>
        </p:blipFill>
        <p:spPr>
          <a:xfrm>
            <a:off x="1511688" y="1392296"/>
            <a:ext cx="5130573" cy="3636962"/>
          </a:xfrm>
        </p:spPr>
      </p:pic>
      <p:sp>
        <p:nvSpPr>
          <p:cNvPr id="5" name="Slide Number Placeholder 4">
            <a:extLst>
              <a:ext uri="{FF2B5EF4-FFF2-40B4-BE49-F238E27FC236}">
                <a16:creationId xmlns:a16="http://schemas.microsoft.com/office/drawing/2014/main" id="{A328638D-C999-FF7B-F370-2CB33769F632}"/>
              </a:ext>
            </a:extLst>
          </p:cNvPr>
          <p:cNvSpPr>
            <a:spLocks noGrp="1"/>
          </p:cNvSpPr>
          <p:nvPr>
            <p:ph type="sldNum" sz="quarter" idx="12"/>
          </p:nvPr>
        </p:nvSpPr>
        <p:spPr/>
        <p:txBody>
          <a:bodyPr/>
          <a:lstStyle/>
          <a:p>
            <a:pPr rtl="0"/>
            <a:fld id="{B5CEABB6-07DC-46E8-9B57-56EC44A396E5}" type="slidenum">
              <a:rPr lang="pt-BR" smtClean="0"/>
              <a:pPr rtl="0"/>
              <a:t>17</a:t>
            </a:fld>
            <a:endParaRPr lang="pt-BR" dirty="0"/>
          </a:p>
        </p:txBody>
      </p:sp>
    </p:spTree>
    <p:extLst>
      <p:ext uri="{BB962C8B-B14F-4D97-AF65-F5344CB8AC3E}">
        <p14:creationId xmlns:p14="http://schemas.microsoft.com/office/powerpoint/2010/main" val="94664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DEF33-6DC3-3EF0-E42E-EF15D720B86A}"/>
              </a:ext>
            </a:extLst>
          </p:cNvPr>
          <p:cNvSpPr>
            <a:spLocks noGrp="1"/>
          </p:cNvSpPr>
          <p:nvPr>
            <p:ph type="title"/>
          </p:nvPr>
        </p:nvSpPr>
        <p:spPr/>
        <p:txBody>
          <a:bodyPr/>
          <a:lstStyle/>
          <a:p>
            <a:r>
              <a:rPr lang="en-US" dirty="0"/>
              <a:t>text</a:t>
            </a:r>
          </a:p>
        </p:txBody>
      </p:sp>
      <p:pic>
        <p:nvPicPr>
          <p:cNvPr id="7" name="Content Placeholder 6" descr="A screenshot of a computer&#10;&#10;Description automatically generated">
            <a:extLst>
              <a:ext uri="{FF2B5EF4-FFF2-40B4-BE49-F238E27FC236}">
                <a16:creationId xmlns:a16="http://schemas.microsoft.com/office/drawing/2014/main" id="{E4370D7F-289A-F25D-1992-82F0744C16B6}"/>
              </a:ext>
            </a:extLst>
          </p:cNvPr>
          <p:cNvPicPr>
            <a:picLocks noGrp="1" noChangeAspect="1"/>
          </p:cNvPicPr>
          <p:nvPr>
            <p:ph sz="half" idx="15"/>
          </p:nvPr>
        </p:nvPicPr>
        <p:blipFill>
          <a:blip r:embed="rId2"/>
          <a:stretch>
            <a:fillRect/>
          </a:stretch>
        </p:blipFill>
        <p:spPr>
          <a:xfrm>
            <a:off x="1684315" y="2642382"/>
            <a:ext cx="6215108" cy="3314724"/>
          </a:xfrm>
        </p:spPr>
      </p:pic>
      <p:sp>
        <p:nvSpPr>
          <p:cNvPr id="5" name="Slide Number Placeholder 4">
            <a:extLst>
              <a:ext uri="{FF2B5EF4-FFF2-40B4-BE49-F238E27FC236}">
                <a16:creationId xmlns:a16="http://schemas.microsoft.com/office/drawing/2014/main" id="{2D8FDC96-A4DC-418A-FBC1-17A59A91DD41}"/>
              </a:ext>
            </a:extLst>
          </p:cNvPr>
          <p:cNvSpPr>
            <a:spLocks noGrp="1"/>
          </p:cNvSpPr>
          <p:nvPr>
            <p:ph type="sldNum" sz="quarter" idx="12"/>
          </p:nvPr>
        </p:nvSpPr>
        <p:spPr/>
        <p:txBody>
          <a:bodyPr/>
          <a:lstStyle/>
          <a:p>
            <a:pPr rtl="0"/>
            <a:fld id="{B5CEABB6-07DC-46E8-9B57-56EC44A396E5}" type="slidenum">
              <a:rPr lang="pt-BR" smtClean="0"/>
              <a:pPr rtl="0"/>
              <a:t>18</a:t>
            </a:fld>
            <a:endParaRPr lang="pt-BR" dirty="0"/>
          </a:p>
        </p:txBody>
      </p:sp>
    </p:spTree>
    <p:extLst>
      <p:ext uri="{BB962C8B-B14F-4D97-AF65-F5344CB8AC3E}">
        <p14:creationId xmlns:p14="http://schemas.microsoft.com/office/powerpoint/2010/main" val="330872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93DB-6D49-A96F-C866-95B360D7684B}"/>
              </a:ext>
            </a:extLst>
          </p:cNvPr>
          <p:cNvSpPr>
            <a:spLocks noGrp="1"/>
          </p:cNvSpPr>
          <p:nvPr>
            <p:ph type="title"/>
          </p:nvPr>
        </p:nvSpPr>
        <p:spPr/>
        <p:txBody>
          <a:bodyPr/>
          <a:lstStyle/>
          <a:p>
            <a:endParaRPr lang="en-US" dirty="0"/>
          </a:p>
        </p:txBody>
      </p:sp>
      <p:sp>
        <p:nvSpPr>
          <p:cNvPr id="3" name="Table Placeholder 2">
            <a:extLst>
              <a:ext uri="{FF2B5EF4-FFF2-40B4-BE49-F238E27FC236}">
                <a16:creationId xmlns:a16="http://schemas.microsoft.com/office/drawing/2014/main" id="{FCC1B155-CA7C-7A33-BAB3-DF28C27CEBEA}"/>
              </a:ext>
            </a:extLst>
          </p:cNvPr>
          <p:cNvSpPr>
            <a:spLocks noGrp="1"/>
          </p:cNvSpPr>
          <p:nvPr>
            <p:ph type="tbl" sz="quarter" idx="13"/>
          </p:nvPr>
        </p:nvSpPr>
        <p:spPr/>
        <p:txBody>
          <a:bodyPr/>
          <a:lstStyle/>
          <a:p>
            <a:r>
              <a:rPr lang="en-US" dirty="0"/>
              <a:t>Why did we keep the call signs?</a:t>
            </a:r>
          </a:p>
          <a:p>
            <a:r>
              <a:rPr lang="en-US" dirty="0"/>
              <a:t>Why is this useful for teaching and assessment, but we have a word of caution for researchers?</a:t>
            </a:r>
          </a:p>
        </p:txBody>
      </p:sp>
      <p:sp>
        <p:nvSpPr>
          <p:cNvPr id="4" name="Slide Number Placeholder 3">
            <a:extLst>
              <a:ext uri="{FF2B5EF4-FFF2-40B4-BE49-F238E27FC236}">
                <a16:creationId xmlns:a16="http://schemas.microsoft.com/office/drawing/2014/main" id="{CF44ECBE-CE31-4145-DD41-2BD8D5C6FC5D}"/>
              </a:ext>
            </a:extLst>
          </p:cNvPr>
          <p:cNvSpPr>
            <a:spLocks noGrp="1"/>
          </p:cNvSpPr>
          <p:nvPr>
            <p:ph type="sldNum" sz="quarter" idx="12"/>
          </p:nvPr>
        </p:nvSpPr>
        <p:spPr/>
        <p:txBody>
          <a:bodyPr/>
          <a:lstStyle/>
          <a:p>
            <a:pPr rtl="0"/>
            <a:fld id="{B5CEABB6-07DC-46E8-9B57-56EC44A396E5}" type="slidenum">
              <a:rPr lang="pt-BR" smtClean="0"/>
              <a:pPr rtl="0"/>
              <a:t>19</a:t>
            </a:fld>
            <a:endParaRPr lang="pt-BR" dirty="0"/>
          </a:p>
        </p:txBody>
      </p:sp>
    </p:spTree>
    <p:extLst>
      <p:ext uri="{BB962C8B-B14F-4D97-AF65-F5344CB8AC3E}">
        <p14:creationId xmlns:p14="http://schemas.microsoft.com/office/powerpoint/2010/main" val="78518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F29B-F233-48AF-8261-F33A4E079E3E}"/>
              </a:ext>
            </a:extLst>
          </p:cNvPr>
          <p:cNvSpPr>
            <a:spLocks noGrp="1"/>
          </p:cNvSpPr>
          <p:nvPr>
            <p:ph type="title"/>
          </p:nvPr>
        </p:nvSpPr>
        <p:spPr>
          <a:xfrm>
            <a:off x="4933950" y="429462"/>
            <a:ext cx="6343650" cy="904664"/>
          </a:xfrm>
        </p:spPr>
        <p:txBody>
          <a:bodyPr rtlCol="0">
            <a:normAutofit/>
          </a:bodyPr>
          <a:lstStyle>
            <a:defPPr>
              <a:defRPr lang="pt-BR"/>
            </a:defPPr>
          </a:lstStyle>
          <a:p>
            <a:pPr algn="ctr" rtl="0"/>
            <a:r>
              <a:rPr lang="pt-BR" dirty="0"/>
              <a:t>Agenda</a:t>
            </a:r>
          </a:p>
        </p:txBody>
      </p:sp>
      <p:sp>
        <p:nvSpPr>
          <p:cNvPr id="3" name="Subtítulo 2">
            <a:extLst>
              <a:ext uri="{FF2B5EF4-FFF2-40B4-BE49-F238E27FC236}">
                <a16:creationId xmlns:a16="http://schemas.microsoft.com/office/drawing/2014/main" id="{35E3EA69-4E0E-41BD-8095-A124225A2647}"/>
              </a:ext>
            </a:extLst>
          </p:cNvPr>
          <p:cNvSpPr>
            <a:spLocks noGrp="1"/>
          </p:cNvSpPr>
          <p:nvPr>
            <p:ph sz="half" idx="14"/>
          </p:nvPr>
        </p:nvSpPr>
        <p:spPr>
          <a:xfrm>
            <a:off x="4631961" y="1528997"/>
            <a:ext cx="6645639" cy="4395033"/>
          </a:xfrm>
        </p:spPr>
        <p:txBody>
          <a:bodyPr rtlCol="0">
            <a:normAutofit/>
          </a:bodyPr>
          <a:lstStyle>
            <a:defPPr>
              <a:defRPr lang="pt-BR"/>
            </a:defPPr>
          </a:lstStyle>
          <a:p>
            <a:pPr marL="457200" indent="-457200" rtl="0">
              <a:buAutoNum type="arabicPeriod"/>
            </a:pPr>
            <a:r>
              <a:rPr lang="pt-BR" b="1" dirty="0" err="1"/>
              <a:t>Problem</a:t>
            </a:r>
            <a:r>
              <a:rPr lang="pt-BR" b="1" dirty="0"/>
              <a:t> </a:t>
            </a:r>
            <a:r>
              <a:rPr lang="pt-BR" b="1" dirty="0" err="1"/>
              <a:t>and</a:t>
            </a:r>
            <a:r>
              <a:rPr lang="pt-BR" b="1" dirty="0"/>
              <a:t> </a:t>
            </a:r>
            <a:r>
              <a:rPr lang="pt-BR" b="1" dirty="0" err="1"/>
              <a:t>Context</a:t>
            </a:r>
            <a:endParaRPr lang="pt-BR" b="1" dirty="0"/>
          </a:p>
          <a:p>
            <a:pPr rtl="0"/>
            <a:endParaRPr lang="pt-BR" b="1" dirty="0"/>
          </a:p>
          <a:p>
            <a:r>
              <a:rPr lang="pt-BR" b="1" dirty="0"/>
              <a:t>2. </a:t>
            </a:r>
            <a:r>
              <a:rPr lang="pt-BR" b="1" dirty="0" err="1"/>
              <a:t>The</a:t>
            </a:r>
            <a:r>
              <a:rPr lang="pt-BR" b="1" dirty="0"/>
              <a:t> AEROCORPUS</a:t>
            </a:r>
          </a:p>
          <a:p>
            <a:pPr marL="342900" indent="-342900" rtl="0">
              <a:buFontTx/>
              <a:buChar char="-"/>
            </a:pPr>
            <a:endParaRPr lang="pt-BR" b="1" dirty="0"/>
          </a:p>
          <a:p>
            <a:r>
              <a:rPr lang="pt-BR" b="1" dirty="0"/>
              <a:t>3. APPLICATIONS</a:t>
            </a:r>
          </a:p>
          <a:p>
            <a:pPr marL="342900" indent="-342900">
              <a:buFontTx/>
              <a:buChar char="-"/>
            </a:pPr>
            <a:r>
              <a:rPr lang="pt-BR" b="1" dirty="0"/>
              <a:t>Training</a:t>
            </a:r>
          </a:p>
          <a:p>
            <a:pPr marL="342900" indent="-342900">
              <a:buFontTx/>
              <a:buChar char="-"/>
            </a:pPr>
            <a:r>
              <a:rPr lang="pt-BR" b="1" dirty="0" err="1"/>
              <a:t>Testing</a:t>
            </a:r>
            <a:r>
              <a:rPr lang="pt-BR" b="1" dirty="0"/>
              <a:t> </a:t>
            </a:r>
          </a:p>
          <a:p>
            <a:pPr rtl="0"/>
            <a:endParaRPr lang="pt-BR" b="1" dirty="0"/>
          </a:p>
          <a:p>
            <a:pPr marL="457200" indent="-457200" rtl="0">
              <a:buAutoNum type="arabicPeriod"/>
            </a:pPr>
            <a:endParaRPr lang="pt-BR" dirty="0"/>
          </a:p>
        </p:txBody>
      </p:sp>
      <p:sp>
        <p:nvSpPr>
          <p:cNvPr id="6" name="Espaço Reservado para o Número do Slide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rtlCol="0"/>
          <a:lstStyle>
            <a:defPPr>
              <a:defRPr lang="pt-BR"/>
            </a:defPPr>
          </a:lstStyle>
          <a:p>
            <a:pPr rtl="0"/>
            <a:fld id="{B5CEABB6-07DC-46E8-9B57-56EC44A396E5}" type="slidenum">
              <a:rPr lang="pt-BR" smtClean="0"/>
              <a:pPr rtl="0"/>
              <a:t>2</a:t>
            </a:fld>
            <a:endParaRPr lang="pt-BR" dirty="0"/>
          </a:p>
        </p:txBody>
      </p:sp>
    </p:spTree>
    <p:extLst>
      <p:ext uri="{BB962C8B-B14F-4D97-AF65-F5344CB8AC3E}">
        <p14:creationId xmlns:p14="http://schemas.microsoft.com/office/powerpoint/2010/main" val="224349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4974771" y="576943"/>
            <a:ext cx="5293179" cy="847168"/>
          </a:xfrm>
        </p:spPr>
        <p:txBody>
          <a:bodyPr rtlCol="0">
            <a:normAutofit/>
          </a:bodyPr>
          <a:lstStyle>
            <a:defPPr>
              <a:defRPr lang="pt-BR"/>
            </a:defPPr>
          </a:lstStyle>
          <a:p>
            <a:pPr rtl="0"/>
            <a:r>
              <a:rPr lang="pt-BR" dirty="0"/>
              <a:t>TRAINING</a:t>
            </a:r>
          </a:p>
        </p:txBody>
      </p:sp>
      <p:sp>
        <p:nvSpPr>
          <p:cNvPr id="3" name="Subtítulo 2">
            <a:extLst>
              <a:ext uri="{FF2B5EF4-FFF2-40B4-BE49-F238E27FC236}">
                <a16:creationId xmlns:a16="http://schemas.microsoft.com/office/drawing/2014/main" id="{1901B20D-4C28-4DA3-ABBD-718C22A5E58B}"/>
              </a:ext>
            </a:extLst>
          </p:cNvPr>
          <p:cNvSpPr>
            <a:spLocks noGrp="1"/>
          </p:cNvSpPr>
          <p:nvPr>
            <p:ph type="subTitle" idx="1"/>
          </p:nvPr>
        </p:nvSpPr>
        <p:spPr>
          <a:xfrm>
            <a:off x="4974772" y="1573967"/>
            <a:ext cx="6449785" cy="4572000"/>
          </a:xfrm>
        </p:spPr>
        <p:txBody>
          <a:bodyPr rtlCol="0">
            <a:normAutofit/>
          </a:bodyPr>
          <a:lstStyle>
            <a:defPPr>
              <a:defRPr lang="pt-BR"/>
            </a:defPPr>
          </a:lstStyle>
          <a:p>
            <a:pPr marL="285750" indent="-285750" rtl="0">
              <a:buFont typeface="Arial" panose="020B0604020202020204" pitchFamily="34" charset="0"/>
              <a:buChar char="•"/>
            </a:pP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AE follows specific communicative functions in order to comply with the essential communication demands of operational contexts, prescribed in the Manual on the Implementation of ICAO Language Proficiency Requirements (ICAO, 2010). </a:t>
            </a:r>
          </a:p>
          <a:p>
            <a:pPr marL="285750" indent="-285750">
              <a:buFont typeface="Arial" panose="020B0604020202020204" pitchFamily="34" charset="0"/>
              <a:buChar char="•"/>
            </a:pP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example of activities that can be used for training, the webinar showcased a task-based activity as the source in order to portray the occurrences and concordance of the three-noun cluster “</a:t>
            </a:r>
            <a:r>
              <a:rPr lang="en-US" sz="1800" i="1" dirty="0">
                <a:effectLst/>
                <a:latin typeface="Avenir Next LT Pro" panose="020B0504020202020204" pitchFamily="34" charset="0"/>
                <a:ea typeface="Times New Roman" panose="02020603050405020304" pitchFamily="18" charset="0"/>
                <a:cs typeface="Times New Roman" panose="02020603050405020304" pitchFamily="18" charset="0"/>
              </a:rPr>
              <a:t>Do you have</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endParaRPr>
          </a:p>
          <a:p>
            <a:pPr marL="285750" indent="-285750" rtl="0">
              <a:buFont typeface="Arial" panose="020B0604020202020204" pitchFamily="34" charset="0"/>
              <a:buChar char="•"/>
            </a:pPr>
            <a:endParaRPr lang="pt-BR" dirty="0"/>
          </a:p>
        </p:txBody>
      </p:sp>
      <p:sp>
        <p:nvSpPr>
          <p:cNvPr id="4" name="Espaço Reservado para o Número do Slide 3">
            <a:extLst>
              <a:ext uri="{FF2B5EF4-FFF2-40B4-BE49-F238E27FC236}">
                <a16:creationId xmlns:a16="http://schemas.microsoft.com/office/drawing/2014/main" id="{58D8D8EF-09F7-2BAC-3EC4-6E8F40515A5D}"/>
              </a:ext>
            </a:extLst>
          </p:cNvPr>
          <p:cNvSpPr>
            <a:spLocks noGrp="1"/>
          </p:cNvSpPr>
          <p:nvPr>
            <p:ph type="sldNum" sz="quarter" idx="12"/>
          </p:nvPr>
        </p:nvSpPr>
        <p:spPr/>
        <p:txBody>
          <a:bodyPr rtlCol="0"/>
          <a:lstStyle>
            <a:defPPr>
              <a:defRPr lang="pt-BR"/>
            </a:defPPr>
          </a:lstStyle>
          <a:p>
            <a:pPr rtl="0"/>
            <a:fld id="{B5CEABB6-07DC-46E8-9B57-56EC44A396E5}" type="slidenum">
              <a:rPr lang="pt-BR" smtClean="0"/>
              <a:pPr rtl="0"/>
              <a:t>20</a:t>
            </a:fld>
            <a:endParaRPr lang="pt-BR" dirty="0"/>
          </a:p>
        </p:txBody>
      </p:sp>
    </p:spTree>
    <p:extLst>
      <p:ext uri="{BB962C8B-B14F-4D97-AF65-F5344CB8AC3E}">
        <p14:creationId xmlns:p14="http://schemas.microsoft.com/office/powerpoint/2010/main" val="300325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8C79-A4AC-4B5D-92DF-600737E4D11A}"/>
              </a:ext>
            </a:extLst>
          </p:cNvPr>
          <p:cNvSpPr>
            <a:spLocks noGrp="1"/>
          </p:cNvSpPr>
          <p:nvPr>
            <p:ph type="title"/>
          </p:nvPr>
        </p:nvSpPr>
        <p:spPr>
          <a:xfrm>
            <a:off x="3520440" y="136526"/>
            <a:ext cx="7889768" cy="461204"/>
          </a:xfrm>
        </p:spPr>
        <p:txBody>
          <a:bodyPr rtlCol="0"/>
          <a:lstStyle>
            <a:defPPr>
              <a:defRPr lang="pt-BR"/>
            </a:defPPr>
          </a:lstStyle>
          <a:p>
            <a:pPr algn="ctr">
              <a:lnSpc>
                <a:spcPct val="115000"/>
              </a:lnSpc>
              <a:spcBef>
                <a:spcPts val="1200"/>
              </a:spcBef>
              <a:spcAft>
                <a:spcPts val="1200"/>
              </a:spcAft>
            </a:pPr>
            <a:r>
              <a:rPr lang="en-US" sz="1800" b="1" dirty="0">
                <a:effectLst/>
                <a:latin typeface="Avenir Next LT Pro" panose="020B0504020202020204" pitchFamily="34" charset="0"/>
                <a:ea typeface="Times New Roman" panose="02020603050405020304" pitchFamily="18" charset="0"/>
                <a:cs typeface="Times New Roman" panose="02020603050405020304" pitchFamily="18" charset="0"/>
              </a:rPr>
              <a:t>Table 1</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1800" i="1" dirty="0">
                <a:effectLst/>
                <a:latin typeface="Avenir Next LT Pro" panose="020B0504020202020204" pitchFamily="34" charset="0"/>
                <a:ea typeface="Times New Roman" panose="02020603050405020304" pitchFamily="18" charset="0"/>
                <a:cs typeface="Times New Roman" panose="02020603050405020304" pitchFamily="18" charset="0"/>
              </a:rPr>
              <a:t>Concordance of “Do you have…?” in </a:t>
            </a:r>
            <a:r>
              <a:rPr lang="en-US" sz="1800" i="1" dirty="0" err="1">
                <a:effectLst/>
                <a:latin typeface="Avenir Next LT Pro" panose="020B0504020202020204" pitchFamily="34" charset="0"/>
                <a:ea typeface="Times New Roman" panose="02020603050405020304" pitchFamily="18" charset="0"/>
                <a:cs typeface="Times New Roman" panose="02020603050405020304" pitchFamily="18" charset="0"/>
              </a:rPr>
              <a:t>Aerocorpus</a:t>
            </a:r>
            <a:endParaRPr lang="pt-BR" sz="1800" dirty="0">
              <a:effectLst/>
              <a:latin typeface="Calibri" panose="020F0502020204030204" pitchFamily="34" charset="0"/>
              <a:ea typeface="Calibri" panose="020F0502020204030204" pitchFamily="34" charset="0"/>
            </a:endParaRPr>
          </a:p>
        </p:txBody>
      </p:sp>
      <p:graphicFrame>
        <p:nvGraphicFramePr>
          <p:cNvPr id="5" name="Espaço Reservado para Conteúdo 4">
            <a:extLst>
              <a:ext uri="{FF2B5EF4-FFF2-40B4-BE49-F238E27FC236}">
                <a16:creationId xmlns:a16="http://schemas.microsoft.com/office/drawing/2014/main" id="{B0F3B5DF-C002-B9BC-137A-5447232E7D75}"/>
              </a:ext>
            </a:extLst>
          </p:cNvPr>
          <p:cNvGraphicFramePr>
            <a:graphicFrameLocks noGrp="1"/>
          </p:cNvGraphicFramePr>
          <p:nvPr>
            <p:ph sz="half" idx="1"/>
            <p:extLst>
              <p:ext uri="{D42A27DB-BD31-4B8C-83A1-F6EECF244321}">
                <p14:modId xmlns:p14="http://schemas.microsoft.com/office/powerpoint/2010/main" val="3093947131"/>
              </p:ext>
            </p:extLst>
          </p:nvPr>
        </p:nvGraphicFramePr>
        <p:xfrm>
          <a:off x="369757" y="1535426"/>
          <a:ext cx="11452485" cy="3620296"/>
        </p:xfrm>
        <a:graphic>
          <a:graphicData uri="http://schemas.openxmlformats.org/drawingml/2006/table">
            <a:tbl>
              <a:tblPr>
                <a:tableStyleId>{C4B1156A-380E-4F78-BDF5-A606A8083BF9}</a:tableStyleId>
              </a:tblPr>
              <a:tblGrid>
                <a:gridCol w="1114975">
                  <a:extLst>
                    <a:ext uri="{9D8B030D-6E8A-4147-A177-3AD203B41FA5}">
                      <a16:colId xmlns:a16="http://schemas.microsoft.com/office/drawing/2014/main" val="1105878294"/>
                    </a:ext>
                  </a:extLst>
                </a:gridCol>
                <a:gridCol w="10337510">
                  <a:extLst>
                    <a:ext uri="{9D8B030D-6E8A-4147-A177-3AD203B41FA5}">
                      <a16:colId xmlns:a16="http://schemas.microsoft.com/office/drawing/2014/main" val="106004899"/>
                    </a:ext>
                  </a:extLst>
                </a:gridCol>
              </a:tblGrid>
              <a:tr h="417242">
                <a:tc>
                  <a:txBody>
                    <a:bodyPr/>
                    <a:lstStyle/>
                    <a:p>
                      <a:pPr algn="just">
                        <a:lnSpc>
                          <a:spcPct val="115000"/>
                        </a:lnSpc>
                        <a:spcAft>
                          <a:spcPts val="800"/>
                        </a:spcAft>
                      </a:pPr>
                      <a:r>
                        <a:rPr lang="pt-BR" sz="1200">
                          <a:effectLst/>
                        </a:rPr>
                        <a:t> </a:t>
                      </a:r>
                      <a:endParaRPr lang="pt-BR" sz="1100">
                        <a:effectLst/>
                        <a:latin typeface="Calibri" panose="020F0502020204030204" pitchFamily="34" charset="0"/>
                        <a:ea typeface="Calibri" panose="020F0502020204030204" pitchFamily="34" charset="0"/>
                      </a:endParaRPr>
                    </a:p>
                  </a:txBody>
                  <a:tcPr marL="62865" marR="62865" marT="0" marB="0"/>
                </a:tc>
                <a:tc>
                  <a:txBody>
                    <a:bodyPr/>
                    <a:lstStyle/>
                    <a:p>
                      <a:pPr algn="ctr">
                        <a:lnSpc>
                          <a:spcPct val="115000"/>
                        </a:lnSpc>
                        <a:spcAft>
                          <a:spcPts val="800"/>
                        </a:spcAft>
                      </a:pPr>
                      <a:r>
                        <a:rPr lang="en-US" sz="1800">
                          <a:effectLst/>
                        </a:rPr>
                        <a:t>Concordance Lines</a:t>
                      </a:r>
                      <a:endParaRPr lang="pt-BR" sz="1800">
                        <a:effectLst/>
                        <a:latin typeface="Calibri" panose="020F0502020204030204" pitchFamily="34" charset="0"/>
                        <a:ea typeface="Calibri" panose="020F0502020204030204" pitchFamily="34" charset="0"/>
                      </a:endParaRPr>
                    </a:p>
                  </a:txBody>
                  <a:tcPr marL="62865" marR="62865" marT="0" marB="0"/>
                </a:tc>
                <a:extLst>
                  <a:ext uri="{0D108BD9-81ED-4DB2-BD59-A6C34878D82A}">
                    <a16:rowId xmlns:a16="http://schemas.microsoft.com/office/drawing/2014/main" val="1356568136"/>
                  </a:ext>
                </a:extLst>
              </a:tr>
              <a:tr h="501923">
                <a:tc>
                  <a:txBody>
                    <a:bodyPr/>
                    <a:lstStyle/>
                    <a:p>
                      <a:pPr algn="ctr">
                        <a:lnSpc>
                          <a:spcPct val="115000"/>
                        </a:lnSpc>
                        <a:spcAft>
                          <a:spcPts val="800"/>
                        </a:spcAft>
                      </a:pPr>
                      <a:r>
                        <a:rPr lang="en-US" sz="1200">
                          <a:effectLst/>
                        </a:rPr>
                        <a:t>1</a:t>
                      </a:r>
                      <a:endParaRPr lang="pt-BR" sz="1100">
                        <a:effectLst/>
                        <a:latin typeface="Calibri" panose="020F0502020204030204" pitchFamily="34" charset="0"/>
                        <a:ea typeface="Calibri" panose="020F0502020204030204" pitchFamily="34" charset="0"/>
                      </a:endParaRPr>
                    </a:p>
                  </a:txBody>
                  <a:tcPr marL="62865" marR="62865" marT="0" marB="0"/>
                </a:tc>
                <a:tc>
                  <a:txBody>
                    <a:bodyPr/>
                    <a:lstStyle/>
                    <a:p>
                      <a:pPr algn="ctr">
                        <a:lnSpc>
                          <a:spcPct val="115000"/>
                        </a:lnSpc>
                        <a:spcAft>
                          <a:spcPts val="800"/>
                        </a:spcAft>
                      </a:pPr>
                      <a:r>
                        <a:rPr lang="en-US" sz="1800" dirty="0">
                          <a:effectLst/>
                          <a:latin typeface="Calibri" panose="020F0502020204030204" pitchFamily="34" charset="0"/>
                          <a:ea typeface="Calibri" panose="020F0502020204030204" pitchFamily="34" charset="0"/>
                        </a:rPr>
                        <a:t>ed, Kuwaiti 117. JFK TWR: Kuwaiti 117 heavy, </a:t>
                      </a:r>
                      <a:r>
                        <a:rPr lang="en-US" sz="1800" b="1" dirty="0">
                          <a:effectLst/>
                          <a:latin typeface="Calibri" panose="020F0502020204030204" pitchFamily="34" charset="0"/>
                          <a:ea typeface="Calibri" panose="020F0502020204030204" pitchFamily="34" charset="0"/>
                        </a:rPr>
                        <a:t>do you have </a:t>
                      </a:r>
                      <a:r>
                        <a:rPr lang="en-US" sz="1800" dirty="0">
                          <a:effectLst/>
                          <a:latin typeface="Calibri" panose="020F0502020204030204" pitchFamily="34" charset="0"/>
                          <a:ea typeface="Calibri" panose="020F0502020204030204" pitchFamily="34" charset="0"/>
                        </a:rPr>
                        <a:t>the traffic on short final in sight? KWI117</a:t>
                      </a:r>
                    </a:p>
                  </a:txBody>
                  <a:tcPr marL="62865" marR="62865" marT="0" marB="0"/>
                </a:tc>
                <a:extLst>
                  <a:ext uri="{0D108BD9-81ED-4DB2-BD59-A6C34878D82A}">
                    <a16:rowId xmlns:a16="http://schemas.microsoft.com/office/drawing/2014/main" val="3057452407"/>
                  </a:ext>
                </a:extLst>
              </a:tr>
              <a:tr h="417242">
                <a:tc>
                  <a:txBody>
                    <a:bodyPr/>
                    <a:lstStyle/>
                    <a:p>
                      <a:pPr algn="ctr">
                        <a:lnSpc>
                          <a:spcPct val="115000"/>
                        </a:lnSpc>
                        <a:spcAft>
                          <a:spcPts val="800"/>
                        </a:spcAft>
                      </a:pPr>
                      <a:r>
                        <a:rPr lang="en-US" sz="1200">
                          <a:effectLst/>
                        </a:rPr>
                        <a:t>2</a:t>
                      </a:r>
                      <a:endParaRPr lang="pt-BR" sz="1100">
                        <a:effectLst/>
                        <a:latin typeface="Calibri" panose="020F0502020204030204" pitchFamily="34" charset="0"/>
                        <a:ea typeface="Calibri" panose="020F0502020204030204" pitchFamily="34" charset="0"/>
                      </a:endParaRPr>
                    </a:p>
                  </a:txBody>
                  <a:tcPr marL="62865" marR="62865" marT="0" marB="0"/>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800" dirty="0" err="1">
                          <a:effectLst/>
                          <a:latin typeface="Calibri" panose="020F0502020204030204" pitchFamily="34" charset="0"/>
                          <a:ea typeface="Calibri" panose="020F0502020204030204" pitchFamily="34" charset="0"/>
                        </a:rPr>
                        <a:t>ector</a:t>
                      </a:r>
                      <a:r>
                        <a:rPr lang="en-US" sz="1800" dirty="0">
                          <a:effectLst/>
                          <a:latin typeface="Calibri" panose="020F0502020204030204" pitchFamily="34" charset="0"/>
                          <a:ea typeface="Calibri" panose="020F0502020204030204" pitchFamily="34" charset="0"/>
                        </a:rPr>
                        <a:t>, give me an altitude, 9-2-7. PHOG APP: </a:t>
                      </a:r>
                      <a:r>
                        <a:rPr lang="en-US" sz="1800" b="1" dirty="0">
                          <a:effectLst/>
                          <a:latin typeface="Calibri" panose="020F0502020204030204" pitchFamily="34" charset="0"/>
                          <a:ea typeface="Calibri" panose="020F0502020204030204" pitchFamily="34" charset="0"/>
                        </a:rPr>
                        <a:t>Do you have </a:t>
                      </a:r>
                      <a:r>
                        <a:rPr lang="en-US" sz="1800" dirty="0">
                          <a:effectLst/>
                          <a:latin typeface="Calibri" panose="020F0502020204030204" pitchFamily="34" charset="0"/>
                          <a:ea typeface="Calibri" panose="020F0502020204030204" pitchFamily="34" charset="0"/>
                        </a:rPr>
                        <a:t>the airport in sight or not? Which one is </a:t>
                      </a:r>
                      <a:r>
                        <a:rPr lang="en-US" sz="1800" dirty="0" err="1">
                          <a:effectLst/>
                          <a:latin typeface="Calibri" panose="020F0502020204030204" pitchFamily="34" charset="0"/>
                          <a:ea typeface="Calibri" panose="020F0502020204030204" pitchFamily="34" charset="0"/>
                        </a:rPr>
                        <a:t>i</a:t>
                      </a:r>
                      <a:endParaRPr lang="en-US" sz="1800" dirty="0">
                        <a:effectLst/>
                        <a:latin typeface="Calibri" panose="020F0502020204030204" pitchFamily="34" charset="0"/>
                        <a:ea typeface="Calibri" panose="020F0502020204030204" pitchFamily="34" charset="0"/>
                      </a:endParaRPr>
                    </a:p>
                  </a:txBody>
                  <a:tcPr marL="62865" marR="62865" marT="0" marB="0"/>
                </a:tc>
                <a:extLst>
                  <a:ext uri="{0D108BD9-81ED-4DB2-BD59-A6C34878D82A}">
                    <a16:rowId xmlns:a16="http://schemas.microsoft.com/office/drawing/2014/main" val="2432129477"/>
                  </a:ext>
                </a:extLst>
              </a:tr>
              <a:tr h="483135">
                <a:tc>
                  <a:txBody>
                    <a:bodyPr/>
                    <a:lstStyle/>
                    <a:p>
                      <a:pPr algn="ctr">
                        <a:lnSpc>
                          <a:spcPct val="115000"/>
                        </a:lnSpc>
                        <a:spcAft>
                          <a:spcPts val="800"/>
                        </a:spcAft>
                      </a:pPr>
                      <a:r>
                        <a:rPr lang="en-US" sz="1200">
                          <a:effectLst/>
                        </a:rPr>
                        <a:t>3</a:t>
                      </a:r>
                      <a:endParaRPr lang="pt-BR" sz="1100">
                        <a:effectLst/>
                        <a:latin typeface="Calibri" panose="020F0502020204030204" pitchFamily="34" charset="0"/>
                        <a:ea typeface="Calibri" panose="020F0502020204030204" pitchFamily="34" charset="0"/>
                      </a:endParaRPr>
                    </a:p>
                  </a:txBody>
                  <a:tcPr marL="62865" marR="62865" marT="0" marB="0"/>
                </a:tc>
                <a:tc>
                  <a:txBody>
                    <a:bodyPr/>
                    <a:lstStyle/>
                    <a:p>
                      <a:pPr algn="ctr">
                        <a:lnSpc>
                          <a:spcPct val="115000"/>
                        </a:lnSpc>
                        <a:spcAft>
                          <a:spcPts val="800"/>
                        </a:spcAft>
                      </a:pPr>
                      <a:r>
                        <a:rPr lang="en-US" sz="1800" dirty="0">
                          <a:effectLst/>
                          <a:latin typeface="Calibri" panose="020F0502020204030204" pitchFamily="34" charset="0"/>
                          <a:ea typeface="Calibri" panose="020F0502020204030204" pitchFamily="34" charset="0"/>
                        </a:rPr>
                        <a:t>e and other aircraft here.] JFK TWR: N716VL, </a:t>
                      </a:r>
                      <a:r>
                        <a:rPr lang="en-US" sz="1800" b="1" dirty="0">
                          <a:effectLst/>
                          <a:latin typeface="Calibri" panose="020F0502020204030204" pitchFamily="34" charset="0"/>
                          <a:ea typeface="Calibri" panose="020F0502020204030204" pitchFamily="34" charset="0"/>
                        </a:rPr>
                        <a:t>do you have </a:t>
                      </a:r>
                      <a:r>
                        <a:rPr lang="en-US" sz="1800" dirty="0">
                          <a:effectLst/>
                          <a:latin typeface="Calibri" panose="020F0502020204030204" pitchFamily="34" charset="0"/>
                          <a:ea typeface="Calibri" panose="020F0502020204030204" pitchFamily="34" charset="0"/>
                        </a:rPr>
                        <a:t>the Ocean Parkway in sight? N716VL: No, I h</a:t>
                      </a:r>
                      <a:endParaRPr lang="pt-BR" sz="1800" dirty="0">
                        <a:effectLst/>
                        <a:latin typeface="Calibri" panose="020F0502020204030204" pitchFamily="34" charset="0"/>
                        <a:ea typeface="Calibri" panose="020F0502020204030204" pitchFamily="34" charset="0"/>
                      </a:endParaRPr>
                    </a:p>
                  </a:txBody>
                  <a:tcPr marL="62865" marR="62865" marT="0" marB="0"/>
                </a:tc>
                <a:extLst>
                  <a:ext uri="{0D108BD9-81ED-4DB2-BD59-A6C34878D82A}">
                    <a16:rowId xmlns:a16="http://schemas.microsoft.com/office/drawing/2014/main" val="2059354771"/>
                  </a:ext>
                </a:extLst>
              </a:tr>
              <a:tr h="417242">
                <a:tc>
                  <a:txBody>
                    <a:bodyPr/>
                    <a:lstStyle/>
                    <a:p>
                      <a:pPr algn="ctr">
                        <a:lnSpc>
                          <a:spcPct val="115000"/>
                        </a:lnSpc>
                        <a:spcAft>
                          <a:spcPts val="800"/>
                        </a:spcAft>
                      </a:pPr>
                      <a:r>
                        <a:rPr lang="en-US" sz="1200">
                          <a:effectLst/>
                        </a:rPr>
                        <a:t>4</a:t>
                      </a:r>
                      <a:endParaRPr lang="pt-BR" sz="1100">
                        <a:effectLst/>
                        <a:latin typeface="Calibri" panose="020F0502020204030204" pitchFamily="34" charset="0"/>
                        <a:ea typeface="Calibri" panose="020F0502020204030204" pitchFamily="34" charset="0"/>
                      </a:endParaRPr>
                    </a:p>
                  </a:txBody>
                  <a:tcPr marL="62865" marR="62865" marT="0" marB="0"/>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800" dirty="0">
                          <a:solidFill>
                            <a:schemeClr val="accent2">
                              <a:lumMod val="60000"/>
                              <a:lumOff val="40000"/>
                            </a:schemeClr>
                          </a:solidFill>
                          <a:effectLst/>
                          <a:latin typeface="Calibri" panose="020F0502020204030204" pitchFamily="34" charset="0"/>
                          <a:ea typeface="Calibri" panose="020F0502020204030204" pitchFamily="34" charset="0"/>
                        </a:rPr>
                        <a:t>you // and </a:t>
                      </a:r>
                      <a:r>
                        <a:rPr lang="en-US" sz="1800" dirty="0" err="1">
                          <a:solidFill>
                            <a:schemeClr val="accent2">
                              <a:lumMod val="60000"/>
                              <a:lumOff val="40000"/>
                            </a:schemeClr>
                          </a:solidFill>
                          <a:effectLst/>
                          <a:latin typeface="Calibri" panose="020F0502020204030204" pitchFamily="34" charset="0"/>
                          <a:ea typeface="Calibri" panose="020F0502020204030204" pitchFamily="34" charset="0"/>
                        </a:rPr>
                        <a:t>AirFrance</a:t>
                      </a:r>
                      <a:r>
                        <a:rPr lang="en-US" sz="1800" dirty="0">
                          <a:solidFill>
                            <a:schemeClr val="accent2">
                              <a:lumMod val="60000"/>
                              <a:lumOff val="40000"/>
                            </a:schemeClr>
                          </a:solidFill>
                          <a:effectLst/>
                          <a:latin typeface="Calibri" panose="020F0502020204030204" pitchFamily="34" charset="0"/>
                          <a:ea typeface="Calibri" panose="020F0502020204030204" pitchFamily="34" charset="0"/>
                        </a:rPr>
                        <a:t> zero sixty-five super / </a:t>
                      </a:r>
                      <a:r>
                        <a:rPr lang="en-US" sz="1800" b="1" dirty="0">
                          <a:solidFill>
                            <a:schemeClr val="accent2">
                              <a:lumMod val="60000"/>
                              <a:lumOff val="40000"/>
                            </a:schemeClr>
                          </a:solidFill>
                          <a:effectLst/>
                          <a:latin typeface="Calibri" panose="020F0502020204030204" pitchFamily="34" charset="0"/>
                          <a:ea typeface="Calibri" panose="020F0502020204030204" pitchFamily="34" charset="0"/>
                        </a:rPr>
                        <a:t>do you have </a:t>
                      </a:r>
                      <a:r>
                        <a:rPr lang="en-US" sz="1800" dirty="0">
                          <a:solidFill>
                            <a:schemeClr val="accent2">
                              <a:lumMod val="60000"/>
                              <a:lumOff val="40000"/>
                            </a:schemeClr>
                          </a:solidFill>
                          <a:effectLst/>
                          <a:latin typeface="Calibri" panose="020F0502020204030204" pitchFamily="34" charset="0"/>
                          <a:ea typeface="Calibri" panose="020F0502020204030204" pitchFamily="34" charset="0"/>
                        </a:rPr>
                        <a:t>the fuel remaining in pounds? // Uh and uh </a:t>
                      </a:r>
                    </a:p>
                  </a:txBody>
                  <a:tcPr marL="62865" marR="62865" marT="0" marB="0"/>
                </a:tc>
                <a:extLst>
                  <a:ext uri="{0D108BD9-81ED-4DB2-BD59-A6C34878D82A}">
                    <a16:rowId xmlns:a16="http://schemas.microsoft.com/office/drawing/2014/main" val="4079108077"/>
                  </a:ext>
                </a:extLst>
              </a:tr>
              <a:tr h="483135">
                <a:tc>
                  <a:txBody>
                    <a:bodyPr/>
                    <a:lstStyle/>
                    <a:p>
                      <a:pPr algn="ctr">
                        <a:lnSpc>
                          <a:spcPct val="115000"/>
                        </a:lnSpc>
                        <a:spcAft>
                          <a:spcPts val="800"/>
                        </a:spcAft>
                      </a:pPr>
                      <a:r>
                        <a:rPr lang="en-US" sz="1200">
                          <a:effectLst/>
                        </a:rPr>
                        <a:t>5</a:t>
                      </a:r>
                      <a:endParaRPr lang="pt-BR" sz="1100">
                        <a:effectLst/>
                        <a:latin typeface="Calibri" panose="020F0502020204030204" pitchFamily="34" charset="0"/>
                        <a:ea typeface="Calibri" panose="020F0502020204030204" pitchFamily="34" charset="0"/>
                      </a:endParaRPr>
                    </a:p>
                  </a:txBody>
                  <a:tcPr marL="62865" marR="62865" marT="0" marB="0"/>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rPr>
                        <a:t>and uh we have it in kilos // Alright / what </a:t>
                      </a:r>
                      <a:r>
                        <a:rPr lang="en-US" sz="1800" b="1" dirty="0">
                          <a:effectLst/>
                          <a:latin typeface="Calibri" panose="020F0502020204030204" pitchFamily="34" charset="0"/>
                          <a:ea typeface="Calibri" panose="020F0502020204030204" pitchFamily="34" charset="0"/>
                        </a:rPr>
                        <a:t>do you have</a:t>
                      </a:r>
                      <a:r>
                        <a:rPr lang="en-US" sz="1800" dirty="0">
                          <a:effectLst/>
                          <a:latin typeface="Calibri" panose="020F0502020204030204" pitchFamily="34" charset="0"/>
                          <a:ea typeface="Calibri" panose="020F0502020204030204" pitchFamily="34" charset="0"/>
                        </a:rPr>
                        <a:t>? // Uh we have sixty-three point eight // O</a:t>
                      </a:r>
                    </a:p>
                  </a:txBody>
                  <a:tcPr marL="62865" marR="62865" marT="0" marB="0"/>
                </a:tc>
                <a:extLst>
                  <a:ext uri="{0D108BD9-81ED-4DB2-BD59-A6C34878D82A}">
                    <a16:rowId xmlns:a16="http://schemas.microsoft.com/office/drawing/2014/main" val="797707770"/>
                  </a:ext>
                </a:extLst>
              </a:tr>
              <a:tr h="483135">
                <a:tc>
                  <a:txBody>
                    <a:bodyPr/>
                    <a:lstStyle/>
                    <a:p>
                      <a:pPr algn="ctr">
                        <a:lnSpc>
                          <a:spcPct val="115000"/>
                        </a:lnSpc>
                        <a:spcAft>
                          <a:spcPts val="800"/>
                        </a:spcAft>
                      </a:pPr>
                      <a:r>
                        <a:rPr lang="en-US" sz="1200">
                          <a:effectLst/>
                        </a:rPr>
                        <a:t>6</a:t>
                      </a:r>
                      <a:endParaRPr lang="pt-BR" sz="1100">
                        <a:effectLst/>
                        <a:latin typeface="Calibri" panose="020F0502020204030204" pitchFamily="34" charset="0"/>
                        <a:ea typeface="Calibri" panose="020F0502020204030204" pitchFamily="34" charset="0"/>
                      </a:endParaRPr>
                    </a:p>
                  </a:txBody>
                  <a:tcPr marL="62865" marR="62865" marT="0" marB="0"/>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rPr>
                        <a:t>thirty minutes // Okay / thank you sir / and </a:t>
                      </a:r>
                      <a:r>
                        <a:rPr lang="en-US" sz="1800" b="1" dirty="0">
                          <a:effectLst/>
                          <a:latin typeface="Calibri" panose="020F0502020204030204" pitchFamily="34" charset="0"/>
                          <a:ea typeface="Calibri" panose="020F0502020204030204" pitchFamily="34" charset="0"/>
                        </a:rPr>
                        <a:t>do you have </a:t>
                      </a:r>
                      <a:r>
                        <a:rPr lang="en-US" sz="1800" dirty="0">
                          <a:effectLst/>
                          <a:latin typeface="Calibri" panose="020F0502020204030204" pitchFamily="34" charset="0"/>
                          <a:ea typeface="Calibri" panose="020F0502020204030204" pitchFamily="34" charset="0"/>
                        </a:rPr>
                        <a:t>any hazmat on board? // Negative // Roger /</a:t>
                      </a:r>
                    </a:p>
                  </a:txBody>
                  <a:tcPr marL="62865" marR="62865" marT="0" marB="0"/>
                </a:tc>
                <a:extLst>
                  <a:ext uri="{0D108BD9-81ED-4DB2-BD59-A6C34878D82A}">
                    <a16:rowId xmlns:a16="http://schemas.microsoft.com/office/drawing/2014/main" val="2760300959"/>
                  </a:ext>
                </a:extLst>
              </a:tr>
              <a:tr h="417242">
                <a:tc>
                  <a:txBody>
                    <a:bodyPr/>
                    <a:lstStyle/>
                    <a:p>
                      <a:pPr algn="ctr">
                        <a:lnSpc>
                          <a:spcPct val="115000"/>
                        </a:lnSpc>
                        <a:spcAft>
                          <a:spcPts val="800"/>
                        </a:spcAft>
                      </a:pPr>
                      <a:r>
                        <a:rPr lang="en-US" sz="1200">
                          <a:effectLst/>
                        </a:rPr>
                        <a:t>7</a:t>
                      </a:r>
                      <a:endParaRPr lang="pt-BR" sz="1100">
                        <a:effectLst/>
                        <a:latin typeface="Calibri" panose="020F0502020204030204" pitchFamily="34" charset="0"/>
                        <a:ea typeface="Calibri" panose="020F0502020204030204" pitchFamily="34" charset="0"/>
                      </a:endParaRPr>
                    </a:p>
                  </a:txBody>
                  <a:tcPr marL="62865" marR="62865" marT="0" marB="0"/>
                </a:tc>
                <a:tc>
                  <a:txBody>
                    <a:bodyPr/>
                    <a:lstStyle/>
                    <a:p>
                      <a:pPr algn="ctr">
                        <a:lnSpc>
                          <a:spcPct val="115000"/>
                        </a:lnSpc>
                        <a:spcAft>
                          <a:spcPts val="800"/>
                        </a:spcAft>
                      </a:pPr>
                      <a:r>
                        <a:rPr lang="en-US" sz="1800" dirty="0" err="1">
                          <a:effectLst/>
                          <a:latin typeface="Calibri" panose="020F0502020204030204" pitchFamily="34" charset="0"/>
                          <a:ea typeface="Calibri" panose="020F0502020204030204" pitchFamily="34" charset="0"/>
                        </a:rPr>
                        <a:t>ght</a:t>
                      </a:r>
                      <a:r>
                        <a:rPr lang="en-US" sz="1800" dirty="0">
                          <a:effectLst/>
                          <a:latin typeface="Calibri" panose="020F0502020204030204" pitchFamily="34" charset="0"/>
                          <a:ea typeface="Calibri" panose="020F0502020204030204" pitchFamily="34" charset="0"/>
                        </a:rPr>
                        <a:t> heavy / how is the fuel? / how much fuel </a:t>
                      </a:r>
                      <a:r>
                        <a:rPr lang="en-US" sz="1800" b="1" dirty="0">
                          <a:effectLst/>
                          <a:latin typeface="Calibri" panose="020F0502020204030204" pitchFamily="34" charset="0"/>
                          <a:ea typeface="Calibri" panose="020F0502020204030204" pitchFamily="34" charset="0"/>
                        </a:rPr>
                        <a:t>do you have </a:t>
                      </a:r>
                      <a:r>
                        <a:rPr lang="en-US" sz="1800" dirty="0">
                          <a:effectLst/>
                          <a:latin typeface="Calibri" panose="020F0502020204030204" pitchFamily="34" charset="0"/>
                          <a:ea typeface="Calibri" panose="020F0502020204030204" pitchFamily="34" charset="0"/>
                        </a:rPr>
                        <a:t>until uh complete exhaustion? // Okay / we </a:t>
                      </a:r>
                      <a:endParaRPr lang="pt-BR" sz="1800" dirty="0">
                        <a:effectLst/>
                        <a:latin typeface="Calibri" panose="020F0502020204030204" pitchFamily="34" charset="0"/>
                        <a:ea typeface="Calibri" panose="020F0502020204030204" pitchFamily="34" charset="0"/>
                      </a:endParaRPr>
                    </a:p>
                  </a:txBody>
                  <a:tcPr marL="62865" marR="62865" marT="0" marB="0"/>
                </a:tc>
                <a:extLst>
                  <a:ext uri="{0D108BD9-81ED-4DB2-BD59-A6C34878D82A}">
                    <a16:rowId xmlns:a16="http://schemas.microsoft.com/office/drawing/2014/main" val="2629105306"/>
                  </a:ext>
                </a:extLst>
              </a:tr>
            </a:tbl>
          </a:graphicData>
        </a:graphic>
      </p:graphicFrame>
      <p:sp>
        <p:nvSpPr>
          <p:cNvPr id="14" name="Espaço Reservado para o Número do Slide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rtlCol="0"/>
          <a:lstStyle>
            <a:defPPr>
              <a:defRPr lang="pt-BR"/>
            </a:defPPr>
          </a:lstStyle>
          <a:p>
            <a:pPr rtl="0"/>
            <a:fld id="{B5CEABB6-07DC-46E8-9B57-56EC44A396E5}" type="slidenum">
              <a:rPr lang="pt-BR" smtClean="0"/>
              <a:pPr rtl="0"/>
              <a:t>21</a:t>
            </a:fld>
            <a:endParaRPr lang="pt-BR" dirty="0"/>
          </a:p>
        </p:txBody>
      </p:sp>
    </p:spTree>
    <p:extLst>
      <p:ext uri="{BB962C8B-B14F-4D97-AF65-F5344CB8AC3E}">
        <p14:creationId xmlns:p14="http://schemas.microsoft.com/office/powerpoint/2010/main" val="141878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486410FF-FC53-5D5B-6CAE-DF58A9786B5F}"/>
              </a:ext>
            </a:extLst>
          </p:cNvPr>
          <p:cNvSpPr>
            <a:spLocks noGrp="1"/>
          </p:cNvSpPr>
          <p:nvPr>
            <p:ph type="tbl" sz="quarter" idx="13"/>
          </p:nvPr>
        </p:nvSpPr>
        <p:spPr>
          <a:xfrm>
            <a:off x="762000" y="564949"/>
            <a:ext cx="10665845" cy="5531050"/>
          </a:xfrm>
        </p:spPr>
        <p:txBody>
          <a:bodyPr>
            <a:normAutofit fontScale="47500" lnSpcReduction="20000"/>
          </a:bodyPr>
          <a:lstStyle/>
          <a:p>
            <a:pPr marL="0" indent="0">
              <a:lnSpc>
                <a:spcPct val="170000"/>
              </a:lnSpc>
              <a:buNone/>
            </a:pPr>
            <a:r>
              <a:rPr lang="en-US" sz="2800" dirty="0" err="1">
                <a:solidFill>
                  <a:schemeClr val="tx1"/>
                </a:solidFill>
                <a:latin typeface="+mn-lt"/>
              </a:rPr>
              <a:t>AirFrance</a:t>
            </a:r>
            <a:r>
              <a:rPr lang="en-US" sz="2800" dirty="0">
                <a:solidFill>
                  <a:schemeClr val="tx1"/>
                </a:solidFill>
                <a:latin typeface="+mn-lt"/>
              </a:rPr>
              <a:t> sixty-five heavy / just verify </a:t>
            </a:r>
            <a:r>
              <a:rPr lang="en-US" sz="2800" b="1" dirty="0">
                <a:solidFill>
                  <a:schemeClr val="tx1"/>
                </a:solidFill>
                <a:latin typeface="+mn-lt"/>
              </a:rPr>
              <a:t>you will not be </a:t>
            </a:r>
            <a:r>
              <a:rPr lang="en-US" sz="2800" dirty="0">
                <a:solidFill>
                  <a:schemeClr val="tx1"/>
                </a:solidFill>
                <a:latin typeface="+mn-lt"/>
              </a:rPr>
              <a:t>an overweight landing //</a:t>
            </a:r>
            <a:br>
              <a:rPr lang="en-US" sz="2800" dirty="0">
                <a:solidFill>
                  <a:schemeClr val="tx1"/>
                </a:solidFill>
                <a:latin typeface="+mn-lt"/>
              </a:rPr>
            </a:br>
            <a:r>
              <a:rPr lang="en-US" sz="2800" b="1" dirty="0">
                <a:solidFill>
                  <a:schemeClr val="accent2">
                    <a:lumMod val="60000"/>
                    <a:lumOff val="40000"/>
                  </a:schemeClr>
                </a:solidFill>
                <a:latin typeface="+mn-lt"/>
              </a:rPr>
              <a:t>Affirm </a:t>
            </a:r>
            <a:r>
              <a:rPr lang="en-US" sz="2800" dirty="0">
                <a:solidFill>
                  <a:schemeClr val="accent2">
                    <a:lumMod val="60000"/>
                    <a:lumOff val="40000"/>
                  </a:schemeClr>
                </a:solidFill>
                <a:latin typeface="+mn-lt"/>
              </a:rPr>
              <a:t>/ sir / we'll be an overweight landing / </a:t>
            </a:r>
            <a:r>
              <a:rPr lang="en-US" sz="2800" b="1" dirty="0">
                <a:solidFill>
                  <a:schemeClr val="accent2">
                    <a:lumMod val="60000"/>
                    <a:lumOff val="40000"/>
                  </a:schemeClr>
                </a:solidFill>
                <a:latin typeface="+mn-lt"/>
              </a:rPr>
              <a:t>confirm</a:t>
            </a:r>
            <a:r>
              <a:rPr lang="en-US" sz="2800" dirty="0">
                <a:solidFill>
                  <a:schemeClr val="accent2">
                    <a:lumMod val="60000"/>
                    <a:lumOff val="40000"/>
                  </a:schemeClr>
                </a:solidFill>
                <a:latin typeface="+mn-lt"/>
              </a:rPr>
              <a:t> //</a:t>
            </a:r>
            <a:br>
              <a:rPr lang="en-US" sz="2800" dirty="0">
                <a:solidFill>
                  <a:schemeClr val="tx1"/>
                </a:solidFill>
                <a:latin typeface="+mn-lt"/>
              </a:rPr>
            </a:br>
            <a:r>
              <a:rPr lang="en-US" sz="2800" dirty="0">
                <a:solidFill>
                  <a:schemeClr val="tx1"/>
                </a:solidFill>
                <a:latin typeface="+mn-lt"/>
              </a:rPr>
              <a:t>Ah you will be an overweight land &lt;break&gt; landing? //</a:t>
            </a:r>
            <a:br>
              <a:rPr lang="en-US" sz="2800" dirty="0">
                <a:solidFill>
                  <a:schemeClr val="tx1"/>
                </a:solidFill>
                <a:latin typeface="+mn-lt"/>
              </a:rPr>
            </a:br>
            <a:r>
              <a:rPr lang="en-US" sz="2800" b="1" dirty="0">
                <a:solidFill>
                  <a:schemeClr val="accent2">
                    <a:lumMod val="60000"/>
                    <a:lumOff val="40000"/>
                  </a:schemeClr>
                </a:solidFill>
                <a:latin typeface="+mn-lt"/>
              </a:rPr>
              <a:t>Affirm</a:t>
            </a:r>
            <a:r>
              <a:rPr lang="en-US" sz="2800" dirty="0">
                <a:solidFill>
                  <a:schemeClr val="accent2">
                    <a:lumMod val="60000"/>
                    <a:lumOff val="40000"/>
                  </a:schemeClr>
                </a:solidFill>
                <a:latin typeface="+mn-lt"/>
              </a:rPr>
              <a:t> / sir //</a:t>
            </a:r>
            <a:br>
              <a:rPr lang="en-US" sz="2800" dirty="0">
                <a:solidFill>
                  <a:schemeClr val="accent2">
                    <a:lumMod val="60000"/>
                    <a:lumOff val="40000"/>
                  </a:schemeClr>
                </a:solidFill>
                <a:latin typeface="+mn-lt"/>
              </a:rPr>
            </a:br>
            <a:r>
              <a:rPr lang="en-US" sz="2800" dirty="0" err="1">
                <a:solidFill>
                  <a:schemeClr val="tx1"/>
                </a:solidFill>
                <a:latin typeface="+mn-lt"/>
              </a:rPr>
              <a:t>AirFrance</a:t>
            </a:r>
            <a:r>
              <a:rPr lang="en-US" sz="2800" dirty="0">
                <a:solidFill>
                  <a:schemeClr val="tx1"/>
                </a:solidFill>
                <a:latin typeface="+mn-lt"/>
              </a:rPr>
              <a:t> sixty-five super / how many </a:t>
            </a:r>
            <a:r>
              <a:rPr lang="en-US" sz="2800" b="1" dirty="0">
                <a:solidFill>
                  <a:schemeClr val="tx1"/>
                </a:solidFill>
                <a:latin typeface="+mn-lt"/>
              </a:rPr>
              <a:t>souls</a:t>
            </a:r>
            <a:r>
              <a:rPr lang="en-US" sz="2800" dirty="0">
                <a:solidFill>
                  <a:schemeClr val="tx1"/>
                </a:solidFill>
                <a:latin typeface="+mn-lt"/>
              </a:rPr>
              <a:t> are on board? //</a:t>
            </a:r>
            <a:br>
              <a:rPr lang="en-US" sz="2800" dirty="0">
                <a:solidFill>
                  <a:schemeClr val="tx1"/>
                </a:solidFill>
                <a:latin typeface="+mn-lt"/>
              </a:rPr>
            </a:br>
            <a:r>
              <a:rPr lang="en-US" sz="2800" b="1" dirty="0">
                <a:solidFill>
                  <a:schemeClr val="accent2">
                    <a:lumMod val="60000"/>
                    <a:lumOff val="40000"/>
                  </a:schemeClr>
                </a:solidFill>
                <a:latin typeface="+mn-lt"/>
              </a:rPr>
              <a:t>Say again / please </a:t>
            </a:r>
            <a:r>
              <a:rPr lang="en-US" sz="2800" dirty="0">
                <a:solidFill>
                  <a:schemeClr val="accent2">
                    <a:lumMod val="60000"/>
                    <a:lumOff val="40000"/>
                  </a:schemeClr>
                </a:solidFill>
                <a:latin typeface="+mn-lt"/>
              </a:rPr>
              <a:t>/ </a:t>
            </a:r>
            <a:r>
              <a:rPr lang="en-US" sz="2800" dirty="0" err="1">
                <a:solidFill>
                  <a:schemeClr val="accent2">
                    <a:lumMod val="60000"/>
                    <a:lumOff val="40000"/>
                  </a:schemeClr>
                </a:solidFill>
                <a:latin typeface="+mn-lt"/>
              </a:rPr>
              <a:t>AirFrance</a:t>
            </a:r>
            <a:r>
              <a:rPr lang="en-US" sz="2800" dirty="0">
                <a:solidFill>
                  <a:schemeClr val="accent2">
                    <a:lumMod val="60000"/>
                    <a:lumOff val="40000"/>
                  </a:schemeClr>
                </a:solidFill>
                <a:latin typeface="+mn-lt"/>
              </a:rPr>
              <a:t> sixty-five super? //</a:t>
            </a:r>
            <a:br>
              <a:rPr lang="en-US" sz="2800" dirty="0">
                <a:solidFill>
                  <a:schemeClr val="accent2">
                    <a:lumMod val="60000"/>
                    <a:lumOff val="40000"/>
                  </a:schemeClr>
                </a:solidFill>
                <a:latin typeface="+mn-lt"/>
              </a:rPr>
            </a:br>
            <a:r>
              <a:rPr lang="en-US" sz="2800" dirty="0" err="1">
                <a:solidFill>
                  <a:schemeClr val="tx1"/>
                </a:solidFill>
                <a:latin typeface="+mn-lt"/>
              </a:rPr>
              <a:t>AirFrance</a:t>
            </a:r>
            <a:r>
              <a:rPr lang="en-US" sz="2800" dirty="0">
                <a:solidFill>
                  <a:schemeClr val="tx1"/>
                </a:solidFill>
                <a:latin typeface="+mn-lt"/>
              </a:rPr>
              <a:t> sixty-five heavy uh / how many </a:t>
            </a:r>
            <a:r>
              <a:rPr lang="en-US" sz="2800" b="1" dirty="0">
                <a:solidFill>
                  <a:schemeClr val="tx1"/>
                </a:solidFill>
                <a:latin typeface="+mn-lt"/>
              </a:rPr>
              <a:t>persons</a:t>
            </a:r>
            <a:r>
              <a:rPr lang="en-US" sz="2800" dirty="0">
                <a:solidFill>
                  <a:schemeClr val="tx1"/>
                </a:solidFill>
                <a:latin typeface="+mn-lt"/>
              </a:rPr>
              <a:t> are on board? //</a:t>
            </a:r>
            <a:br>
              <a:rPr lang="en-US" sz="2800" dirty="0">
                <a:solidFill>
                  <a:schemeClr val="tx1"/>
                </a:solidFill>
                <a:latin typeface="+mn-lt"/>
              </a:rPr>
            </a:br>
            <a:r>
              <a:rPr lang="en-US" sz="2800" dirty="0">
                <a:solidFill>
                  <a:schemeClr val="accent2">
                    <a:lumMod val="60000"/>
                    <a:lumOff val="40000"/>
                  </a:schemeClr>
                </a:solidFill>
                <a:latin typeface="+mn-lt"/>
              </a:rPr>
              <a:t>Uh there are </a:t>
            </a:r>
            <a:r>
              <a:rPr lang="en-US" sz="2800" b="1" dirty="0">
                <a:solidFill>
                  <a:schemeClr val="accent2">
                    <a:lumMod val="60000"/>
                    <a:lumOff val="40000"/>
                  </a:schemeClr>
                </a:solidFill>
                <a:latin typeface="+mn-lt"/>
              </a:rPr>
              <a:t>four hundred ninety people </a:t>
            </a:r>
            <a:r>
              <a:rPr lang="en-US" sz="2800" dirty="0">
                <a:solidFill>
                  <a:schemeClr val="accent2">
                    <a:lumMod val="60000"/>
                    <a:lumOff val="40000"/>
                  </a:schemeClr>
                </a:solidFill>
                <a:latin typeface="+mn-lt"/>
              </a:rPr>
              <a:t>and more twenty-four crew members //</a:t>
            </a:r>
            <a:br>
              <a:rPr lang="en-US" sz="2800" dirty="0">
                <a:solidFill>
                  <a:schemeClr val="accent2">
                    <a:lumMod val="60000"/>
                    <a:lumOff val="40000"/>
                  </a:schemeClr>
                </a:solidFill>
                <a:latin typeface="+mn-lt"/>
              </a:rPr>
            </a:br>
            <a:r>
              <a:rPr lang="en-US" sz="2800" dirty="0">
                <a:solidFill>
                  <a:schemeClr val="tx1"/>
                </a:solidFill>
                <a:latin typeface="+mn-lt"/>
              </a:rPr>
              <a:t>I'm sorry / that was </a:t>
            </a:r>
            <a:r>
              <a:rPr lang="en-US" sz="2800" b="1" dirty="0">
                <a:solidFill>
                  <a:schemeClr val="tx1"/>
                </a:solidFill>
                <a:latin typeface="+mn-lt"/>
              </a:rPr>
              <a:t>four ninety-four </a:t>
            </a:r>
            <a:r>
              <a:rPr lang="en-US" sz="2800" dirty="0">
                <a:solidFill>
                  <a:schemeClr val="tx1"/>
                </a:solidFill>
                <a:latin typeface="+mn-lt"/>
              </a:rPr>
              <a:t>passengers / twenty-four crew? //</a:t>
            </a:r>
            <a:br>
              <a:rPr lang="en-US" sz="2800" dirty="0">
                <a:solidFill>
                  <a:schemeClr val="tx1"/>
                </a:solidFill>
                <a:latin typeface="+mn-lt"/>
              </a:rPr>
            </a:br>
            <a:r>
              <a:rPr lang="en-US" sz="2800" dirty="0">
                <a:solidFill>
                  <a:schemeClr val="accent2">
                    <a:lumMod val="60000"/>
                    <a:lumOff val="40000"/>
                  </a:schemeClr>
                </a:solidFill>
                <a:latin typeface="+mn-lt"/>
              </a:rPr>
              <a:t>Uh </a:t>
            </a:r>
            <a:r>
              <a:rPr lang="en-US" sz="2800" b="1" dirty="0">
                <a:solidFill>
                  <a:schemeClr val="accent2">
                    <a:lumMod val="60000"/>
                    <a:lumOff val="40000"/>
                  </a:schemeClr>
                </a:solidFill>
                <a:latin typeface="+mn-lt"/>
              </a:rPr>
              <a:t>I say again </a:t>
            </a:r>
            <a:r>
              <a:rPr lang="en-US" sz="2800" dirty="0">
                <a:solidFill>
                  <a:schemeClr val="accent2">
                    <a:lumMod val="60000"/>
                    <a:lumOff val="40000"/>
                  </a:schemeClr>
                </a:solidFill>
                <a:latin typeface="+mn-lt"/>
              </a:rPr>
              <a:t>/ </a:t>
            </a:r>
            <a:r>
              <a:rPr lang="en-US" sz="2800" b="1" dirty="0">
                <a:solidFill>
                  <a:schemeClr val="accent2">
                    <a:lumMod val="60000"/>
                    <a:lumOff val="40000"/>
                  </a:schemeClr>
                </a:solidFill>
                <a:latin typeface="+mn-lt"/>
              </a:rPr>
              <a:t>four hundred ninety </a:t>
            </a:r>
            <a:r>
              <a:rPr lang="en-US" sz="2800" dirty="0">
                <a:solidFill>
                  <a:schemeClr val="accent2">
                    <a:lumMod val="60000"/>
                    <a:lumOff val="40000"/>
                  </a:schemeClr>
                </a:solidFill>
                <a:latin typeface="+mn-lt"/>
              </a:rPr>
              <a:t>passengers and twenty-four crew members //</a:t>
            </a:r>
            <a:br>
              <a:rPr lang="en-US" sz="2800" dirty="0">
                <a:solidFill>
                  <a:schemeClr val="tx1"/>
                </a:solidFill>
                <a:latin typeface="+mn-lt"/>
              </a:rPr>
            </a:br>
            <a:r>
              <a:rPr lang="en-US" sz="2800" dirty="0">
                <a:solidFill>
                  <a:schemeClr val="tx1"/>
                </a:solidFill>
                <a:latin typeface="+mn-lt"/>
              </a:rPr>
              <a:t>Thank you // and </a:t>
            </a:r>
            <a:r>
              <a:rPr lang="en-US" sz="2800" dirty="0" err="1">
                <a:solidFill>
                  <a:schemeClr val="tx1"/>
                </a:solidFill>
                <a:latin typeface="+mn-lt"/>
              </a:rPr>
              <a:t>AirFrance</a:t>
            </a:r>
            <a:r>
              <a:rPr lang="en-US" sz="2800" dirty="0">
                <a:solidFill>
                  <a:schemeClr val="tx1"/>
                </a:solidFill>
                <a:latin typeface="+mn-lt"/>
              </a:rPr>
              <a:t> zero sixty-five super / </a:t>
            </a:r>
            <a:r>
              <a:rPr lang="en-US" sz="2800" i="1" dirty="0">
                <a:solidFill>
                  <a:schemeClr val="tx1"/>
                </a:solidFill>
                <a:latin typeface="+mn-lt"/>
              </a:rPr>
              <a:t>do you have </a:t>
            </a:r>
            <a:r>
              <a:rPr lang="en-US" sz="2800" dirty="0">
                <a:solidFill>
                  <a:schemeClr val="tx1"/>
                </a:solidFill>
                <a:latin typeface="+mn-lt"/>
              </a:rPr>
              <a:t>the fuel remaining in pounds? //</a:t>
            </a:r>
            <a:br>
              <a:rPr lang="en-US" sz="2800" dirty="0">
                <a:solidFill>
                  <a:schemeClr val="tx1"/>
                </a:solidFill>
                <a:latin typeface="+mn-lt"/>
              </a:rPr>
            </a:br>
            <a:r>
              <a:rPr lang="en-US" sz="2800" dirty="0">
                <a:solidFill>
                  <a:schemeClr val="accent2">
                    <a:lumMod val="60000"/>
                    <a:lumOff val="40000"/>
                  </a:schemeClr>
                </a:solidFill>
                <a:latin typeface="+mn-lt"/>
              </a:rPr>
              <a:t>Uh and uh </a:t>
            </a:r>
            <a:r>
              <a:rPr lang="en-US" sz="2800" b="1" dirty="0">
                <a:solidFill>
                  <a:schemeClr val="accent2">
                    <a:lumMod val="60000"/>
                    <a:lumOff val="40000"/>
                  </a:schemeClr>
                </a:solidFill>
                <a:latin typeface="+mn-lt"/>
              </a:rPr>
              <a:t>we have it in kilos </a:t>
            </a:r>
            <a:r>
              <a:rPr lang="en-US" sz="2800" dirty="0">
                <a:solidFill>
                  <a:schemeClr val="accent2">
                    <a:lumMod val="60000"/>
                    <a:lumOff val="40000"/>
                  </a:schemeClr>
                </a:solidFill>
                <a:latin typeface="+mn-lt"/>
              </a:rPr>
              <a:t>//</a:t>
            </a:r>
            <a:br>
              <a:rPr lang="en-US" sz="2800" dirty="0">
                <a:solidFill>
                  <a:schemeClr val="tx1"/>
                </a:solidFill>
                <a:latin typeface="+mn-lt"/>
              </a:rPr>
            </a:br>
            <a:r>
              <a:rPr lang="en-US" sz="2800" dirty="0">
                <a:solidFill>
                  <a:schemeClr val="tx1"/>
                </a:solidFill>
                <a:latin typeface="+mn-lt"/>
              </a:rPr>
              <a:t>Alright / what do you have? //</a:t>
            </a:r>
            <a:br>
              <a:rPr lang="en-US" sz="2800" dirty="0">
                <a:solidFill>
                  <a:schemeClr val="tx1"/>
                </a:solidFill>
                <a:latin typeface="+mn-lt"/>
              </a:rPr>
            </a:br>
            <a:r>
              <a:rPr lang="en-US" sz="2800" dirty="0">
                <a:solidFill>
                  <a:schemeClr val="accent2">
                    <a:lumMod val="60000"/>
                    <a:lumOff val="40000"/>
                  </a:schemeClr>
                </a:solidFill>
                <a:latin typeface="+mn-lt"/>
              </a:rPr>
              <a:t>Uh we have sixty-three point eight //</a:t>
            </a:r>
            <a:br>
              <a:rPr lang="en-US" sz="2800" dirty="0">
                <a:solidFill>
                  <a:schemeClr val="accent2">
                    <a:lumMod val="60000"/>
                    <a:lumOff val="40000"/>
                  </a:schemeClr>
                </a:solidFill>
                <a:latin typeface="+mn-lt"/>
              </a:rPr>
            </a:br>
            <a:r>
              <a:rPr lang="en-US" sz="2800" dirty="0">
                <a:solidFill>
                  <a:schemeClr val="tx1"/>
                </a:solidFill>
                <a:latin typeface="+mn-lt"/>
              </a:rPr>
              <a:t>Okay / thank you // </a:t>
            </a:r>
            <a:r>
              <a:rPr lang="en-US" sz="2800" dirty="0" err="1">
                <a:solidFill>
                  <a:schemeClr val="tx1"/>
                </a:solidFill>
                <a:latin typeface="+mn-lt"/>
              </a:rPr>
              <a:t>AirFrance</a:t>
            </a:r>
            <a:r>
              <a:rPr lang="en-US" sz="2800" dirty="0">
                <a:solidFill>
                  <a:schemeClr val="tx1"/>
                </a:solidFill>
                <a:latin typeface="+mn-lt"/>
              </a:rPr>
              <a:t> zero six five super / descend to one three thirteen thousand / New York's altimeter is three zero </a:t>
            </a:r>
            <a:r>
              <a:rPr lang="en-US" sz="2800" dirty="0" err="1">
                <a:solidFill>
                  <a:schemeClr val="tx1"/>
                </a:solidFill>
                <a:latin typeface="+mn-lt"/>
              </a:rPr>
              <a:t>zero</a:t>
            </a:r>
            <a:r>
              <a:rPr lang="en-US" sz="2800" dirty="0">
                <a:solidFill>
                  <a:schemeClr val="tx1"/>
                </a:solidFill>
                <a:latin typeface="+mn-lt"/>
              </a:rPr>
              <a:t> two //</a:t>
            </a:r>
            <a:br>
              <a:rPr lang="en-US" sz="2800" dirty="0">
                <a:solidFill>
                  <a:schemeClr val="tx1"/>
                </a:solidFill>
                <a:latin typeface="+mn-lt"/>
              </a:rPr>
            </a:br>
            <a:r>
              <a:rPr lang="en-US" sz="2800" dirty="0">
                <a:solidFill>
                  <a:schemeClr val="accent2">
                    <a:lumMod val="60000"/>
                    <a:lumOff val="40000"/>
                  </a:schemeClr>
                </a:solidFill>
                <a:latin typeface="+mn-lt"/>
              </a:rPr>
              <a:t>Thirteen thousand / three zero </a:t>
            </a:r>
            <a:r>
              <a:rPr lang="en-US" sz="2800" dirty="0" err="1">
                <a:solidFill>
                  <a:schemeClr val="accent2">
                    <a:lumMod val="60000"/>
                    <a:lumOff val="40000"/>
                  </a:schemeClr>
                </a:solidFill>
                <a:latin typeface="+mn-lt"/>
              </a:rPr>
              <a:t>zero</a:t>
            </a:r>
            <a:r>
              <a:rPr lang="en-US" sz="2800" dirty="0">
                <a:solidFill>
                  <a:schemeClr val="accent2">
                    <a:lumMod val="60000"/>
                    <a:lumOff val="40000"/>
                  </a:schemeClr>
                </a:solidFill>
                <a:latin typeface="+mn-lt"/>
              </a:rPr>
              <a:t> two / </a:t>
            </a:r>
            <a:r>
              <a:rPr lang="en-US" sz="2800" dirty="0" err="1">
                <a:solidFill>
                  <a:schemeClr val="accent2">
                    <a:lumMod val="60000"/>
                    <a:lumOff val="40000"/>
                  </a:schemeClr>
                </a:solidFill>
                <a:latin typeface="+mn-lt"/>
              </a:rPr>
              <a:t>AirFrance</a:t>
            </a:r>
            <a:r>
              <a:rPr lang="en-US" sz="2800" dirty="0">
                <a:solidFill>
                  <a:schemeClr val="accent2">
                    <a:lumMod val="60000"/>
                    <a:lumOff val="40000"/>
                  </a:schemeClr>
                </a:solidFill>
                <a:latin typeface="+mn-lt"/>
              </a:rPr>
              <a:t> zero six five super //</a:t>
            </a:r>
            <a:br>
              <a:rPr lang="en-US" sz="2800" dirty="0">
                <a:solidFill>
                  <a:schemeClr val="accent2">
                    <a:lumMod val="60000"/>
                    <a:lumOff val="40000"/>
                  </a:schemeClr>
                </a:solidFill>
                <a:latin typeface="+mn-lt"/>
              </a:rPr>
            </a:br>
            <a:r>
              <a:rPr lang="en-US" sz="2800" dirty="0" err="1">
                <a:solidFill>
                  <a:schemeClr val="tx1"/>
                </a:solidFill>
                <a:latin typeface="+mn-lt"/>
              </a:rPr>
              <a:t>AirFrance</a:t>
            </a:r>
            <a:r>
              <a:rPr lang="en-US" sz="2800" dirty="0">
                <a:solidFill>
                  <a:schemeClr val="tx1"/>
                </a:solidFill>
                <a:latin typeface="+mn-lt"/>
              </a:rPr>
              <a:t> zero six five super / descend and maintain two thousand //</a:t>
            </a:r>
            <a:endParaRPr lang="en-US" dirty="0"/>
          </a:p>
        </p:txBody>
      </p:sp>
      <p:sp>
        <p:nvSpPr>
          <p:cNvPr id="5" name="TextBox 4">
            <a:extLst>
              <a:ext uri="{FF2B5EF4-FFF2-40B4-BE49-F238E27FC236}">
                <a16:creationId xmlns:a16="http://schemas.microsoft.com/office/drawing/2014/main" id="{A35371A3-3C35-1599-5CDA-C14CD84BEE94}"/>
              </a:ext>
            </a:extLst>
          </p:cNvPr>
          <p:cNvSpPr txBox="1"/>
          <p:nvPr/>
        </p:nvSpPr>
        <p:spPr>
          <a:xfrm>
            <a:off x="8631470" y="873631"/>
            <a:ext cx="2399572" cy="1477328"/>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Comprehension</a:t>
            </a:r>
          </a:p>
          <a:p>
            <a:r>
              <a:rPr lang="en-US" dirty="0"/>
              <a:t>Negotiation of meaning</a:t>
            </a:r>
          </a:p>
          <a:p>
            <a:r>
              <a:rPr lang="en-US" dirty="0"/>
              <a:t>Interaction</a:t>
            </a:r>
          </a:p>
          <a:p>
            <a:r>
              <a:rPr lang="en-US" dirty="0"/>
              <a:t>Pragmatics</a:t>
            </a:r>
          </a:p>
        </p:txBody>
      </p:sp>
    </p:spTree>
    <p:extLst>
      <p:ext uri="{BB962C8B-B14F-4D97-AF65-F5344CB8AC3E}">
        <p14:creationId xmlns:p14="http://schemas.microsoft.com/office/powerpoint/2010/main" val="2737837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4974771" y="576943"/>
            <a:ext cx="5293179" cy="847168"/>
          </a:xfrm>
        </p:spPr>
        <p:txBody>
          <a:bodyPr rtlCol="0">
            <a:normAutofit/>
          </a:bodyPr>
          <a:lstStyle>
            <a:defPPr>
              <a:defRPr lang="pt-BR"/>
            </a:defPPr>
          </a:lstStyle>
          <a:p>
            <a:pPr rtl="0"/>
            <a:r>
              <a:rPr lang="pt-BR" dirty="0"/>
              <a:t>TESTING</a:t>
            </a:r>
          </a:p>
        </p:txBody>
      </p:sp>
      <p:sp>
        <p:nvSpPr>
          <p:cNvPr id="3" name="Subtítulo 2">
            <a:extLst>
              <a:ext uri="{FF2B5EF4-FFF2-40B4-BE49-F238E27FC236}">
                <a16:creationId xmlns:a16="http://schemas.microsoft.com/office/drawing/2014/main" id="{1901B20D-4C28-4DA3-ABBD-718C22A5E58B}"/>
              </a:ext>
            </a:extLst>
          </p:cNvPr>
          <p:cNvSpPr>
            <a:spLocks noGrp="1"/>
          </p:cNvSpPr>
          <p:nvPr>
            <p:ph type="subTitle" idx="1"/>
          </p:nvPr>
        </p:nvSpPr>
        <p:spPr>
          <a:xfrm>
            <a:off x="4974772" y="1573967"/>
            <a:ext cx="6449785" cy="4572000"/>
          </a:xfrm>
        </p:spPr>
        <p:txBody>
          <a:bodyPr rtlCol="0"/>
          <a:lstStyle>
            <a:defPPr>
              <a:defRPr lang="pt-BR"/>
            </a:defPPr>
          </a:lstStyle>
          <a:p>
            <a:pPr marL="285750" indent="-285750" algn="just" rtl="0">
              <a:buFont typeface="Arial" panose="020B0604020202020204" pitchFamily="34" charset="0"/>
              <a:buChar char="•"/>
            </a:pP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the second webinar staged listening and speaking tasks that can be elaborated from corpus explorations</a:t>
            </a:r>
          </a:p>
          <a:p>
            <a:pPr algn="just" rtl="0"/>
            <a:endPar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endParaRPr>
          </a:p>
          <a:p>
            <a:pPr marL="285750" indent="-285750" algn="just" rtl="0">
              <a:buFont typeface="Arial" panose="020B0604020202020204" pitchFamily="34" charset="0"/>
              <a:buChar char="•"/>
            </a:pPr>
            <a:r>
              <a:rPr lang="en-US" sz="1800" dirty="0">
                <a:solidFill>
                  <a:schemeClr val="bg1"/>
                </a:solidFill>
                <a:effectLst/>
                <a:latin typeface="Avenir Next LT Pro" panose="020B0504020202020204" pitchFamily="34" charset="0"/>
                <a:ea typeface="Liberation Serif Regular"/>
                <a:cs typeface="Liberation Serif Regular"/>
              </a:rPr>
              <a:t>Table 2</a:t>
            </a:r>
            <a:r>
              <a:rPr lang="en-US" sz="1800" dirty="0">
                <a:solidFill>
                  <a:srgbClr val="000000"/>
                </a:solidFill>
                <a:effectLst/>
                <a:latin typeface="Avenir Next LT Pro" panose="020B0504020202020204" pitchFamily="34" charset="0"/>
                <a:ea typeface="Liberation Serif Regular"/>
                <a:cs typeface="Liberation Serif Regular"/>
              </a:rPr>
              <a:t>, </a:t>
            </a:r>
            <a:r>
              <a:rPr lang="en-US" sz="1800" dirty="0">
                <a:solidFill>
                  <a:schemeClr val="bg1"/>
                </a:solidFill>
                <a:effectLst/>
                <a:latin typeface="Avenir Next LT Pro" panose="020B0504020202020204" pitchFamily="34" charset="0"/>
                <a:ea typeface="Liberation Serif Regular"/>
                <a:cs typeface="Liberation Serif Regular"/>
              </a:rPr>
              <a:t>features</a:t>
            </a:r>
            <a:r>
              <a:rPr lang="en-US" sz="1800" dirty="0">
                <a:solidFill>
                  <a:srgbClr val="000000"/>
                </a:solidFill>
                <a:effectLst/>
                <a:latin typeface="Avenir Next LT Pro" panose="020B0504020202020204" pitchFamily="34" charset="0"/>
                <a:ea typeface="Liberation Serif Regular"/>
                <a:cs typeface="Liberation Serif Regular"/>
              </a:rPr>
              <a:t> </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 occurrences of the word </a:t>
            </a:r>
            <a:r>
              <a:rPr lang="en-US" sz="1800" i="1" dirty="0">
                <a:effectLst/>
                <a:latin typeface="Avenir Next LT Pro" panose="020B0504020202020204" pitchFamily="34" charset="0"/>
                <a:ea typeface="Times New Roman" panose="02020603050405020304" pitchFamily="18" charset="0"/>
                <a:cs typeface="Times New Roman" panose="02020603050405020304" pitchFamily="18" charset="0"/>
              </a:rPr>
              <a:t>confirm</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 as well as on the communicative function “asking for confirmation,” test designers can organize tasks that assess comprehension and production on the basis of features that are actually used in aeronautical communication.</a:t>
            </a:r>
            <a:endParaRPr lang="pt-BR" dirty="0"/>
          </a:p>
        </p:txBody>
      </p:sp>
      <p:sp>
        <p:nvSpPr>
          <p:cNvPr id="4" name="Espaço Reservado para o Número do Slide 3">
            <a:extLst>
              <a:ext uri="{FF2B5EF4-FFF2-40B4-BE49-F238E27FC236}">
                <a16:creationId xmlns:a16="http://schemas.microsoft.com/office/drawing/2014/main" id="{58D8D8EF-09F7-2BAC-3EC4-6E8F40515A5D}"/>
              </a:ext>
            </a:extLst>
          </p:cNvPr>
          <p:cNvSpPr>
            <a:spLocks noGrp="1"/>
          </p:cNvSpPr>
          <p:nvPr>
            <p:ph type="sldNum" sz="quarter" idx="12"/>
          </p:nvPr>
        </p:nvSpPr>
        <p:spPr/>
        <p:txBody>
          <a:bodyPr rtlCol="0"/>
          <a:lstStyle>
            <a:defPPr>
              <a:defRPr lang="pt-BR"/>
            </a:defPPr>
          </a:lstStyle>
          <a:p>
            <a:pPr rtl="0"/>
            <a:fld id="{B5CEABB6-07DC-46E8-9B57-56EC44A396E5}" type="slidenum">
              <a:rPr lang="pt-BR" smtClean="0"/>
              <a:pPr rtl="0"/>
              <a:t>23</a:t>
            </a:fld>
            <a:endParaRPr lang="pt-BR" dirty="0"/>
          </a:p>
        </p:txBody>
      </p:sp>
    </p:spTree>
    <p:extLst>
      <p:ext uri="{BB962C8B-B14F-4D97-AF65-F5344CB8AC3E}">
        <p14:creationId xmlns:p14="http://schemas.microsoft.com/office/powerpoint/2010/main" val="372815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8C79-A4AC-4B5D-92DF-600737E4D11A}"/>
              </a:ext>
            </a:extLst>
          </p:cNvPr>
          <p:cNvSpPr>
            <a:spLocks noGrp="1"/>
          </p:cNvSpPr>
          <p:nvPr>
            <p:ph type="title"/>
          </p:nvPr>
        </p:nvSpPr>
        <p:spPr>
          <a:xfrm>
            <a:off x="3520440" y="136526"/>
            <a:ext cx="7889768" cy="461204"/>
          </a:xfrm>
        </p:spPr>
        <p:txBody>
          <a:bodyPr rtlCol="0"/>
          <a:lstStyle>
            <a:defPPr>
              <a:defRPr lang="pt-BR"/>
            </a:defPPr>
          </a:lstStyle>
          <a:p>
            <a:pPr algn="just">
              <a:lnSpc>
                <a:spcPct val="115000"/>
              </a:lnSpc>
              <a:spcBef>
                <a:spcPts val="1200"/>
              </a:spcBef>
              <a:spcAft>
                <a:spcPts val="1200"/>
              </a:spcAft>
            </a:pPr>
            <a:r>
              <a:rPr lang="en-US" sz="1800" b="1" dirty="0">
                <a:effectLst/>
                <a:latin typeface="Avenir Next LT Pro" panose="020B0504020202020204" pitchFamily="34" charset="0"/>
                <a:ea typeface="Times New Roman" panose="02020603050405020304" pitchFamily="18" charset="0"/>
                <a:cs typeface="Times New Roman" panose="02020603050405020304" pitchFamily="18" charset="0"/>
              </a:rPr>
              <a:t>Table 2:</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1800" i="1" dirty="0">
                <a:effectLst/>
                <a:latin typeface="Avenir Next LT Pro" panose="020B0504020202020204" pitchFamily="34" charset="0"/>
                <a:ea typeface="Times New Roman" panose="02020603050405020304" pitchFamily="18" charset="0"/>
                <a:cs typeface="Times New Roman" panose="02020603050405020304" pitchFamily="18" charset="0"/>
              </a:rPr>
              <a:t>Instances of the word “confirm” in </a:t>
            </a:r>
            <a:r>
              <a:rPr lang="en-US" sz="1800" i="1" dirty="0" err="1">
                <a:effectLst/>
                <a:latin typeface="Avenir Next LT Pro" panose="020B0504020202020204" pitchFamily="34" charset="0"/>
                <a:ea typeface="Times New Roman" panose="02020603050405020304" pitchFamily="18" charset="0"/>
                <a:cs typeface="Times New Roman" panose="02020603050405020304" pitchFamily="18" charset="0"/>
              </a:rPr>
              <a:t>Aerocorpus</a:t>
            </a:r>
            <a:endParaRPr lang="pt-BR" sz="1800" dirty="0">
              <a:effectLst/>
              <a:latin typeface="Calibri" panose="020F0502020204030204" pitchFamily="34" charset="0"/>
              <a:ea typeface="Calibri" panose="020F0502020204030204" pitchFamily="34" charset="0"/>
            </a:endParaRPr>
          </a:p>
        </p:txBody>
      </p:sp>
      <p:sp>
        <p:nvSpPr>
          <p:cNvPr id="14" name="Espaço Reservado para o Número do Slide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rtlCol="0"/>
          <a:lstStyle>
            <a:defPPr>
              <a:defRPr lang="pt-BR"/>
            </a:defPPr>
          </a:lstStyle>
          <a:p>
            <a:pPr rtl="0"/>
            <a:fld id="{B5CEABB6-07DC-46E8-9B57-56EC44A396E5}" type="slidenum">
              <a:rPr lang="pt-BR" smtClean="0"/>
              <a:pPr rtl="0"/>
              <a:t>24</a:t>
            </a:fld>
            <a:endParaRPr lang="pt-BR" dirty="0"/>
          </a:p>
        </p:txBody>
      </p:sp>
      <p:graphicFrame>
        <p:nvGraphicFramePr>
          <p:cNvPr id="6" name="Espaço Reservado para Conteúdo 5">
            <a:extLst>
              <a:ext uri="{FF2B5EF4-FFF2-40B4-BE49-F238E27FC236}">
                <a16:creationId xmlns:a16="http://schemas.microsoft.com/office/drawing/2014/main" id="{7F4353D2-95F3-49F0-1D57-6E139D69FE7E}"/>
              </a:ext>
            </a:extLst>
          </p:cNvPr>
          <p:cNvGraphicFramePr>
            <a:graphicFrameLocks noGrp="1"/>
          </p:cNvGraphicFramePr>
          <p:nvPr>
            <p:ph sz="half" idx="1"/>
            <p:extLst>
              <p:ext uri="{D42A27DB-BD31-4B8C-83A1-F6EECF244321}">
                <p14:modId xmlns:p14="http://schemas.microsoft.com/office/powerpoint/2010/main" val="2424128362"/>
              </p:ext>
            </p:extLst>
          </p:nvPr>
        </p:nvGraphicFramePr>
        <p:xfrm>
          <a:off x="899410" y="809469"/>
          <a:ext cx="10972800" cy="5795814"/>
        </p:xfrm>
        <a:graphic>
          <a:graphicData uri="http://schemas.openxmlformats.org/drawingml/2006/table">
            <a:tbl>
              <a:tblPr>
                <a:tableStyleId>{C4B1156A-380E-4F78-BDF5-A606A8083BF9}</a:tableStyleId>
              </a:tblPr>
              <a:tblGrid>
                <a:gridCol w="1084611">
                  <a:extLst>
                    <a:ext uri="{9D8B030D-6E8A-4147-A177-3AD203B41FA5}">
                      <a16:colId xmlns:a16="http://schemas.microsoft.com/office/drawing/2014/main" val="2135774852"/>
                    </a:ext>
                  </a:extLst>
                </a:gridCol>
                <a:gridCol w="9888189">
                  <a:extLst>
                    <a:ext uri="{9D8B030D-6E8A-4147-A177-3AD203B41FA5}">
                      <a16:colId xmlns:a16="http://schemas.microsoft.com/office/drawing/2014/main" val="4131456008"/>
                    </a:ext>
                  </a:extLst>
                </a:gridCol>
              </a:tblGrid>
              <a:tr h="363464">
                <a:tc>
                  <a:txBody>
                    <a:bodyPr/>
                    <a:lstStyle/>
                    <a:p>
                      <a:pPr algn="ctr">
                        <a:lnSpc>
                          <a:spcPct val="115000"/>
                        </a:lnSpc>
                        <a:spcAft>
                          <a:spcPts val="800"/>
                        </a:spcAft>
                      </a:pPr>
                      <a:r>
                        <a:rPr lang="en-US" sz="1800">
                          <a:effectLst/>
                        </a:rPr>
                        <a:t>N</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ctr">
                        <a:lnSpc>
                          <a:spcPct val="115000"/>
                        </a:lnSpc>
                        <a:spcAft>
                          <a:spcPts val="800"/>
                        </a:spcAft>
                      </a:pPr>
                      <a:r>
                        <a:rPr lang="en-US" sz="1800">
                          <a:effectLst/>
                        </a:rPr>
                        <a:t>Concordance</a:t>
                      </a:r>
                      <a:endParaRPr lang="pt-BR" sz="1800">
                        <a:effectLst/>
                        <a:latin typeface="Calibri" panose="020F0502020204030204" pitchFamily="34" charset="0"/>
                        <a:ea typeface="Calibri" panose="020F0502020204030204" pitchFamily="34" charset="0"/>
                      </a:endParaRPr>
                    </a:p>
                  </a:txBody>
                  <a:tcPr marL="53418" marR="53418" marT="0" marB="0"/>
                </a:tc>
                <a:extLst>
                  <a:ext uri="{0D108BD9-81ED-4DB2-BD59-A6C34878D82A}">
                    <a16:rowId xmlns:a16="http://schemas.microsoft.com/office/drawing/2014/main" val="44365602"/>
                  </a:ext>
                </a:extLst>
              </a:tr>
              <a:tr h="363464">
                <a:tc>
                  <a:txBody>
                    <a:bodyPr/>
                    <a:lstStyle/>
                    <a:p>
                      <a:pPr algn="ctr">
                        <a:lnSpc>
                          <a:spcPct val="115000"/>
                        </a:lnSpc>
                        <a:spcAft>
                          <a:spcPts val="800"/>
                        </a:spcAft>
                      </a:pPr>
                      <a:r>
                        <a:rPr lang="en-US" sz="1800">
                          <a:effectLst/>
                        </a:rPr>
                        <a:t>1</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en-US" sz="1800" dirty="0" err="1">
                          <a:effectLst/>
                          <a:latin typeface="Calibri" panose="020F0502020204030204" pitchFamily="34" charset="0"/>
                          <a:ea typeface="Calibri" panose="020F0502020204030204" pitchFamily="34" charset="0"/>
                        </a:rPr>
                        <a:t>ven</a:t>
                      </a:r>
                      <a:r>
                        <a:rPr lang="en-US" sz="1800" dirty="0">
                          <a:effectLst/>
                          <a:latin typeface="Calibri" panose="020F0502020204030204" pitchFamily="34" charset="0"/>
                          <a:ea typeface="Calibri" panose="020F0502020204030204" pitchFamily="34" charset="0"/>
                        </a:rPr>
                        <a:t>-five-nine. (...) And uh- Tower, just </a:t>
                      </a:r>
                      <a:r>
                        <a:rPr lang="en-US" sz="1800" dirty="0" err="1">
                          <a:effectLst/>
                          <a:latin typeface="Calibri" panose="020F0502020204030204" pitchFamily="34" charset="0"/>
                          <a:ea typeface="Calibri" panose="020F0502020204030204" pitchFamily="34" charset="0"/>
                        </a:rPr>
                        <a:t>wanna</a:t>
                      </a:r>
                      <a:r>
                        <a:rPr lang="en-US" sz="1800" dirty="0">
                          <a:effectLst/>
                          <a:latin typeface="Calibri" panose="020F0502020204030204" pitchFamily="34" charset="0"/>
                          <a:ea typeface="Calibri" panose="020F0502020204030204" pitchFamily="34" charset="0"/>
                        </a:rPr>
                        <a:t> confirm - it’s Air Canada seven-five-nine - we see so</a:t>
                      </a:r>
                    </a:p>
                  </a:txBody>
                  <a:tcPr marL="53418" marR="53418" marT="0" marB="0"/>
                </a:tc>
                <a:extLst>
                  <a:ext uri="{0D108BD9-81ED-4DB2-BD59-A6C34878D82A}">
                    <a16:rowId xmlns:a16="http://schemas.microsoft.com/office/drawing/2014/main" val="3432606034"/>
                  </a:ext>
                </a:extLst>
              </a:tr>
              <a:tr h="750659">
                <a:tc>
                  <a:txBody>
                    <a:bodyPr/>
                    <a:lstStyle/>
                    <a:p>
                      <a:pPr algn="ctr">
                        <a:lnSpc>
                          <a:spcPct val="115000"/>
                        </a:lnSpc>
                        <a:spcAft>
                          <a:spcPts val="800"/>
                        </a:spcAft>
                      </a:pPr>
                      <a:r>
                        <a:rPr lang="en-US" sz="1800">
                          <a:effectLst/>
                        </a:rPr>
                        <a:t>2</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en-US" sz="1800" dirty="0">
                          <a:effectLst/>
                          <a:latin typeface="Calibri" panose="020F0502020204030204" pitchFamily="34" charset="0"/>
                          <a:ea typeface="Calibri" panose="020F0502020204030204" pitchFamily="34" charset="0"/>
                        </a:rPr>
                        <a:t>n the runway there, across the runway. Can you confirm we’re cleared to land? SFO TWR - Air Canada s</a:t>
                      </a:r>
                    </a:p>
                  </a:txBody>
                  <a:tcPr marL="53418" marR="53418" marT="0" marB="0"/>
                </a:tc>
                <a:extLst>
                  <a:ext uri="{0D108BD9-81ED-4DB2-BD59-A6C34878D82A}">
                    <a16:rowId xmlns:a16="http://schemas.microsoft.com/office/drawing/2014/main" val="1471961948"/>
                  </a:ext>
                </a:extLst>
              </a:tr>
              <a:tr h="363464">
                <a:tc>
                  <a:txBody>
                    <a:bodyPr/>
                    <a:lstStyle/>
                    <a:p>
                      <a:pPr algn="ctr">
                        <a:lnSpc>
                          <a:spcPct val="115000"/>
                        </a:lnSpc>
                        <a:spcAft>
                          <a:spcPts val="800"/>
                        </a:spcAft>
                      </a:pPr>
                      <a:r>
                        <a:rPr lang="en-US" sz="1800">
                          <a:effectLst/>
                        </a:rPr>
                        <a:t>3</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en-US" sz="1800" dirty="0">
                          <a:effectLst/>
                          <a:latin typeface="Calibri" panose="020F0502020204030204" pitchFamily="34" charset="0"/>
                          <a:ea typeface="Calibri" panose="020F0502020204030204" pitchFamily="34" charset="0"/>
                        </a:rPr>
                        <a:t> KWI117: Okay, go around, turn right heading… confirm the heading? JFK TWR: Kuwaiti 117 heavy, 100.</a:t>
                      </a:r>
                    </a:p>
                  </a:txBody>
                  <a:tcPr marL="53418" marR="53418" marT="0" marB="0"/>
                </a:tc>
                <a:extLst>
                  <a:ext uri="{0D108BD9-81ED-4DB2-BD59-A6C34878D82A}">
                    <a16:rowId xmlns:a16="http://schemas.microsoft.com/office/drawing/2014/main" val="4046683532"/>
                  </a:ext>
                </a:extLst>
              </a:tr>
              <a:tr h="363464">
                <a:tc>
                  <a:txBody>
                    <a:bodyPr/>
                    <a:lstStyle/>
                    <a:p>
                      <a:pPr algn="ctr">
                        <a:lnSpc>
                          <a:spcPct val="115000"/>
                        </a:lnSpc>
                        <a:spcAft>
                          <a:spcPts val="800"/>
                        </a:spcAft>
                      </a:pPr>
                      <a:r>
                        <a:rPr lang="en-US" sz="1800">
                          <a:effectLst/>
                        </a:rPr>
                        <a:t>4</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en-US" sz="1800" dirty="0">
                          <a:effectLst/>
                          <a:latin typeface="Calibri" panose="020F0502020204030204" pitchFamily="34" charset="0"/>
                          <a:ea typeface="Calibri" panose="020F0502020204030204" pitchFamily="34" charset="0"/>
                        </a:rPr>
                        <a:t>indications of fire / any aircraft outside can confirm that? // Argentina thirteen zero one heavy </a:t>
                      </a:r>
                    </a:p>
                  </a:txBody>
                  <a:tcPr marL="53418" marR="53418" marT="0" marB="0"/>
                </a:tc>
                <a:extLst>
                  <a:ext uri="{0D108BD9-81ED-4DB2-BD59-A6C34878D82A}">
                    <a16:rowId xmlns:a16="http://schemas.microsoft.com/office/drawing/2014/main" val="925747352"/>
                  </a:ext>
                </a:extLst>
              </a:tr>
              <a:tr h="363464">
                <a:tc>
                  <a:txBody>
                    <a:bodyPr/>
                    <a:lstStyle/>
                    <a:p>
                      <a:pPr algn="ctr">
                        <a:lnSpc>
                          <a:spcPct val="115000"/>
                        </a:lnSpc>
                        <a:spcAft>
                          <a:spcPts val="800"/>
                        </a:spcAft>
                      </a:pPr>
                      <a:r>
                        <a:rPr lang="en-US" sz="1800">
                          <a:effectLst/>
                        </a:rPr>
                        <a:t>5</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en-US" sz="1800" dirty="0" err="1">
                          <a:effectLst/>
                          <a:latin typeface="Calibri" panose="020F0502020204030204" pitchFamily="34" charset="0"/>
                          <a:ea typeface="Calibri" panose="020F0502020204030204" pitchFamily="34" charset="0"/>
                        </a:rPr>
                        <a:t>ter</a:t>
                      </a:r>
                      <a:r>
                        <a:rPr lang="en-US" sz="1800" dirty="0">
                          <a:effectLst/>
                          <a:latin typeface="Calibri" panose="020F0502020204030204" pitchFamily="34" charset="0"/>
                          <a:ea typeface="Calibri" panose="020F0502020204030204" pitchFamily="34" charset="0"/>
                        </a:rPr>
                        <a:t> 06R. Controller: Thank you very much. Just confirm 06R is your preferred runway. Pilot: Affirm. </a:t>
                      </a:r>
                    </a:p>
                  </a:txBody>
                  <a:tcPr marL="53418" marR="53418" marT="0" marB="0"/>
                </a:tc>
                <a:extLst>
                  <a:ext uri="{0D108BD9-81ED-4DB2-BD59-A6C34878D82A}">
                    <a16:rowId xmlns:a16="http://schemas.microsoft.com/office/drawing/2014/main" val="3788560223"/>
                  </a:ext>
                </a:extLst>
              </a:tr>
              <a:tr h="750659">
                <a:tc>
                  <a:txBody>
                    <a:bodyPr/>
                    <a:lstStyle/>
                    <a:p>
                      <a:pPr algn="ctr">
                        <a:lnSpc>
                          <a:spcPct val="115000"/>
                        </a:lnSpc>
                        <a:spcAft>
                          <a:spcPts val="800"/>
                        </a:spcAft>
                      </a:pPr>
                      <a:r>
                        <a:rPr lang="en-US" sz="1800">
                          <a:effectLst/>
                        </a:rPr>
                        <a:t>6</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en-US" sz="1800" dirty="0" err="1">
                          <a:effectLst/>
                          <a:latin typeface="Calibri" panose="020F0502020204030204" pitchFamily="34" charset="0"/>
                          <a:ea typeface="Calibri" panose="020F0502020204030204" pitchFamily="34" charset="0"/>
                        </a:rPr>
                        <a:t>nnon</a:t>
                      </a:r>
                      <a:r>
                        <a:rPr lang="en-US" sz="1800" dirty="0">
                          <a:effectLst/>
                          <a:latin typeface="Calibri" panose="020F0502020204030204" pitchFamily="34" charset="0"/>
                          <a:ea typeface="Calibri" panose="020F0502020204030204" pitchFamily="34" charset="0"/>
                        </a:rPr>
                        <a:t> Control: American 787 / Shannon / can you confirm eh.. your POB please? American 787: ..souls o</a:t>
                      </a:r>
                    </a:p>
                  </a:txBody>
                  <a:tcPr marL="53418" marR="53418" marT="0" marB="0"/>
                </a:tc>
                <a:extLst>
                  <a:ext uri="{0D108BD9-81ED-4DB2-BD59-A6C34878D82A}">
                    <a16:rowId xmlns:a16="http://schemas.microsoft.com/office/drawing/2014/main" val="2407563461"/>
                  </a:ext>
                </a:extLst>
              </a:tr>
              <a:tr h="363464">
                <a:tc>
                  <a:txBody>
                    <a:bodyPr/>
                    <a:lstStyle/>
                    <a:p>
                      <a:pPr algn="ctr">
                        <a:lnSpc>
                          <a:spcPct val="115000"/>
                        </a:lnSpc>
                        <a:spcAft>
                          <a:spcPts val="800"/>
                        </a:spcAft>
                      </a:pPr>
                      <a:r>
                        <a:rPr lang="en-US" sz="1800">
                          <a:effectLst/>
                        </a:rPr>
                        <a:t>7</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pt-BR" sz="1800" dirty="0">
                          <a:effectLst/>
                          <a:latin typeface="Calibri" panose="020F0502020204030204" pitchFamily="34" charset="0"/>
                          <a:ea typeface="Calibri" panose="020F0502020204030204" pitchFamily="34" charset="0"/>
                        </a:rPr>
                        <a:t>Do </a:t>
                      </a:r>
                      <a:r>
                        <a:rPr lang="pt-BR" sz="1800" dirty="0" err="1">
                          <a:effectLst/>
                          <a:latin typeface="Calibri" panose="020F0502020204030204" pitchFamily="34" charset="0"/>
                          <a:ea typeface="Calibri" panose="020F0502020204030204" pitchFamily="34" charset="0"/>
                        </a:rPr>
                        <a:t>you</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understand</a:t>
                      </a:r>
                      <a:r>
                        <a:rPr lang="pt-BR" sz="1800" dirty="0">
                          <a:effectLst/>
                          <a:latin typeface="Calibri" panose="020F0502020204030204" pitchFamily="34" charset="0"/>
                          <a:ea typeface="Calibri" panose="020F0502020204030204" pitchFamily="34" charset="0"/>
                        </a:rPr>
                        <a:t> me? RJTT DEP: Singapore 634, </a:t>
                      </a:r>
                      <a:r>
                        <a:rPr lang="pt-BR" sz="1800" dirty="0" err="1">
                          <a:effectLst/>
                          <a:latin typeface="Calibri" panose="020F0502020204030204" pitchFamily="34" charset="0"/>
                          <a:ea typeface="Calibri" panose="020F0502020204030204" pitchFamily="34" charset="0"/>
                        </a:rPr>
                        <a:t>confirm</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you</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have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fuel</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problems</a:t>
                      </a:r>
                      <a:r>
                        <a:rPr lang="pt-BR" sz="1800" dirty="0">
                          <a:effectLst/>
                          <a:latin typeface="Calibri" panose="020F0502020204030204" pitchFamily="34" charset="0"/>
                          <a:ea typeface="Calibri" panose="020F0502020204030204" pitchFamily="34" charset="0"/>
                        </a:rPr>
                        <a:t>? SIA634: Singapore 634</a:t>
                      </a:r>
                    </a:p>
                  </a:txBody>
                  <a:tcPr marL="53418" marR="53418" marT="0" marB="0"/>
                </a:tc>
                <a:extLst>
                  <a:ext uri="{0D108BD9-81ED-4DB2-BD59-A6C34878D82A}">
                    <a16:rowId xmlns:a16="http://schemas.microsoft.com/office/drawing/2014/main" val="864548183"/>
                  </a:ext>
                </a:extLst>
              </a:tr>
              <a:tr h="363464">
                <a:tc>
                  <a:txBody>
                    <a:bodyPr/>
                    <a:lstStyle/>
                    <a:p>
                      <a:pPr algn="ctr">
                        <a:lnSpc>
                          <a:spcPct val="115000"/>
                        </a:lnSpc>
                        <a:spcAft>
                          <a:spcPts val="800"/>
                        </a:spcAft>
                      </a:pPr>
                      <a:r>
                        <a:rPr lang="en-US" sz="1800">
                          <a:effectLst/>
                        </a:rPr>
                        <a:t>8</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en-US" sz="1800" dirty="0">
                          <a:effectLst/>
                          <a:latin typeface="Calibri" panose="020F0502020204030204" pitchFamily="34" charset="0"/>
                          <a:ea typeface="Calibri" panose="020F0502020204030204" pitchFamily="34" charset="0"/>
                        </a:rPr>
                        <a:t>/ Okay / expecting uh ILS three one left / and confirm we are Airbus Super // </a:t>
                      </a:r>
                      <a:r>
                        <a:rPr lang="en-US" sz="1800" dirty="0" err="1">
                          <a:effectLst/>
                          <a:latin typeface="Calibri" panose="020F0502020204030204" pitchFamily="34" charset="0"/>
                          <a:ea typeface="Calibri" panose="020F0502020204030204" pitchFamily="34" charset="0"/>
                        </a:rPr>
                        <a:t>AirFrance</a:t>
                      </a:r>
                      <a:r>
                        <a:rPr lang="en-US" sz="1800" dirty="0">
                          <a:effectLst/>
                          <a:latin typeface="Calibri" panose="020F0502020204030204" pitchFamily="34" charset="0"/>
                          <a:ea typeface="Calibri" panose="020F0502020204030204" pitchFamily="34" charset="0"/>
                        </a:rPr>
                        <a:t> sixty-five s</a:t>
                      </a:r>
                    </a:p>
                  </a:txBody>
                  <a:tcPr marL="53418" marR="53418" marT="0" marB="0"/>
                </a:tc>
                <a:extLst>
                  <a:ext uri="{0D108BD9-81ED-4DB2-BD59-A6C34878D82A}">
                    <a16:rowId xmlns:a16="http://schemas.microsoft.com/office/drawing/2014/main" val="2763748534"/>
                  </a:ext>
                </a:extLst>
              </a:tr>
              <a:tr h="750659">
                <a:tc>
                  <a:txBody>
                    <a:bodyPr/>
                    <a:lstStyle/>
                    <a:p>
                      <a:pPr algn="ctr">
                        <a:lnSpc>
                          <a:spcPct val="115000"/>
                        </a:lnSpc>
                        <a:spcAft>
                          <a:spcPts val="800"/>
                        </a:spcAft>
                      </a:pPr>
                      <a:r>
                        <a:rPr lang="en-US" sz="1800">
                          <a:effectLst/>
                        </a:rPr>
                        <a:t>9</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en-US" sz="1800" dirty="0">
                          <a:effectLst/>
                          <a:latin typeface="Calibri" panose="020F0502020204030204" pitchFamily="34" charset="0"/>
                          <a:ea typeface="Calibri" panose="020F0502020204030204" pitchFamily="34" charset="0"/>
                        </a:rPr>
                        <a:t>x three eight / one last question / uh are you confirm you are able to taxi off the runway and back </a:t>
                      </a:r>
                    </a:p>
                  </a:txBody>
                  <a:tcPr marL="53418" marR="53418" marT="0" marB="0"/>
                </a:tc>
                <a:extLst>
                  <a:ext uri="{0D108BD9-81ED-4DB2-BD59-A6C34878D82A}">
                    <a16:rowId xmlns:a16="http://schemas.microsoft.com/office/drawing/2014/main" val="1102219700"/>
                  </a:ext>
                </a:extLst>
              </a:tr>
              <a:tr h="750659">
                <a:tc>
                  <a:txBody>
                    <a:bodyPr/>
                    <a:lstStyle/>
                    <a:p>
                      <a:pPr algn="ctr">
                        <a:lnSpc>
                          <a:spcPct val="115000"/>
                        </a:lnSpc>
                        <a:spcAft>
                          <a:spcPts val="800"/>
                        </a:spcAft>
                      </a:pPr>
                      <a:r>
                        <a:rPr lang="en-US" sz="1800">
                          <a:effectLst/>
                        </a:rPr>
                        <a:t>10</a:t>
                      </a:r>
                      <a:endParaRPr lang="pt-BR" sz="1800">
                        <a:effectLst/>
                        <a:latin typeface="Calibri" panose="020F0502020204030204" pitchFamily="34" charset="0"/>
                        <a:ea typeface="Calibri" panose="020F0502020204030204" pitchFamily="34" charset="0"/>
                      </a:endParaRPr>
                    </a:p>
                  </a:txBody>
                  <a:tcPr marL="53418" marR="53418" marT="0" marB="0"/>
                </a:tc>
                <a:tc>
                  <a:txBody>
                    <a:bodyPr/>
                    <a:lstStyle/>
                    <a:p>
                      <a:pPr algn="just">
                        <a:lnSpc>
                          <a:spcPct val="115000"/>
                        </a:lnSpc>
                        <a:spcAft>
                          <a:spcPts val="800"/>
                        </a:spcAft>
                      </a:pPr>
                      <a:r>
                        <a:rPr lang="en-US" sz="1800" dirty="0" err="1">
                          <a:effectLst/>
                          <a:latin typeface="Calibri" panose="020F0502020204030204" pitchFamily="34" charset="0"/>
                          <a:ea typeface="Calibri" panose="020F0502020204030204" pitchFamily="34" charset="0"/>
                        </a:rPr>
                        <a:t>ositioning</a:t>
                      </a:r>
                      <a:r>
                        <a:rPr lang="en-US" sz="1800" dirty="0">
                          <a:effectLst/>
                          <a:latin typeface="Calibri" panose="020F0502020204030204" pitchFamily="34" charset="0"/>
                          <a:ea typeface="Calibri" panose="020F0502020204030204" pitchFamily="34" charset="0"/>
                        </a:rPr>
                        <a:t> you to HOSBA to hold for one hour / confirm that will be okay? // Affirm // Okay / </a:t>
                      </a:r>
                      <a:r>
                        <a:rPr lang="en-US" sz="1800" dirty="0" err="1">
                          <a:effectLst/>
                          <a:latin typeface="Calibri" panose="020F0502020204030204" pitchFamily="34" charset="0"/>
                          <a:ea typeface="Calibri" panose="020F0502020204030204" pitchFamily="34" charset="0"/>
                        </a:rPr>
                        <a:t>GoCat</a:t>
                      </a:r>
                      <a:r>
                        <a:rPr lang="en-US" sz="1800" dirty="0">
                          <a:effectLst/>
                          <a:latin typeface="Calibri" panose="020F0502020204030204" pitchFamily="34" charset="0"/>
                          <a:ea typeface="Calibri" panose="020F0502020204030204" pitchFamily="34" charset="0"/>
                        </a:rPr>
                        <a:t> </a:t>
                      </a:r>
                    </a:p>
                  </a:txBody>
                  <a:tcPr marL="53418" marR="53418" marT="0" marB="0"/>
                </a:tc>
                <a:extLst>
                  <a:ext uri="{0D108BD9-81ED-4DB2-BD59-A6C34878D82A}">
                    <a16:rowId xmlns:a16="http://schemas.microsoft.com/office/drawing/2014/main" val="3512069603"/>
                  </a:ext>
                </a:extLst>
              </a:tr>
            </a:tbl>
          </a:graphicData>
        </a:graphic>
      </p:graphicFrame>
    </p:spTree>
    <p:extLst>
      <p:ext uri="{BB962C8B-B14F-4D97-AF65-F5344CB8AC3E}">
        <p14:creationId xmlns:p14="http://schemas.microsoft.com/office/powerpoint/2010/main" val="3484658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text with black text&#10;&#10;Description automatically generated">
            <a:extLst>
              <a:ext uri="{FF2B5EF4-FFF2-40B4-BE49-F238E27FC236}">
                <a16:creationId xmlns:a16="http://schemas.microsoft.com/office/drawing/2014/main" id="{DA11ADBC-AB0D-C569-C921-BD5069C0B8D4}"/>
              </a:ext>
            </a:extLst>
          </p:cNvPr>
          <p:cNvPicPr>
            <a:picLocks noChangeAspect="1"/>
          </p:cNvPicPr>
          <p:nvPr/>
        </p:nvPicPr>
        <p:blipFill>
          <a:blip r:embed="rId2"/>
          <a:stretch>
            <a:fillRect/>
          </a:stretch>
        </p:blipFill>
        <p:spPr>
          <a:xfrm>
            <a:off x="1642056" y="469915"/>
            <a:ext cx="7880238" cy="5235425"/>
          </a:xfrm>
          <a:prstGeom prst="rect">
            <a:avLst/>
          </a:prstGeom>
        </p:spPr>
      </p:pic>
      <p:sp>
        <p:nvSpPr>
          <p:cNvPr id="10" name="TextBox 9">
            <a:extLst>
              <a:ext uri="{FF2B5EF4-FFF2-40B4-BE49-F238E27FC236}">
                <a16:creationId xmlns:a16="http://schemas.microsoft.com/office/drawing/2014/main" id="{2F5FA80B-8651-3187-659C-E2C1E1ED0606}"/>
              </a:ext>
            </a:extLst>
          </p:cNvPr>
          <p:cNvSpPr txBox="1"/>
          <p:nvPr/>
        </p:nvSpPr>
        <p:spPr>
          <a:xfrm>
            <a:off x="8403465" y="6018753"/>
            <a:ext cx="2794716" cy="369332"/>
          </a:xfrm>
          <a:prstGeom prst="rect">
            <a:avLst/>
          </a:prstGeom>
          <a:noFill/>
        </p:spPr>
        <p:txBody>
          <a:bodyPr wrap="square" rtlCol="0">
            <a:spAutoFit/>
          </a:bodyPr>
          <a:lstStyle/>
          <a:p>
            <a:r>
              <a:rPr lang="en-US" dirty="0"/>
              <a:t>Pacheco et al., 2023, p. 7</a:t>
            </a:r>
          </a:p>
        </p:txBody>
      </p:sp>
    </p:spTree>
    <p:extLst>
      <p:ext uri="{BB962C8B-B14F-4D97-AF65-F5344CB8AC3E}">
        <p14:creationId xmlns:p14="http://schemas.microsoft.com/office/powerpoint/2010/main" val="2537644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2321E-DE96-7918-523B-1CF15475FAAB}"/>
              </a:ext>
            </a:extLst>
          </p:cNvPr>
          <p:cNvSpPr>
            <a:spLocks noGrp="1"/>
          </p:cNvSpPr>
          <p:nvPr>
            <p:ph type="title"/>
          </p:nvPr>
        </p:nvSpPr>
        <p:spPr/>
        <p:txBody>
          <a:bodyPr/>
          <a:lstStyle/>
          <a:p>
            <a:pPr algn="ctr"/>
            <a:r>
              <a:rPr lang="pt-BR" dirty="0"/>
              <a:t>CONCLUSION</a:t>
            </a:r>
          </a:p>
        </p:txBody>
      </p:sp>
      <p:sp>
        <p:nvSpPr>
          <p:cNvPr id="3" name="Espaço Reservado para Conteúdo 2">
            <a:extLst>
              <a:ext uri="{FF2B5EF4-FFF2-40B4-BE49-F238E27FC236}">
                <a16:creationId xmlns:a16="http://schemas.microsoft.com/office/drawing/2014/main" id="{31FA1663-095D-A906-5CD4-2D59BE5D5BDA}"/>
              </a:ext>
            </a:extLst>
          </p:cNvPr>
          <p:cNvSpPr>
            <a:spLocks noGrp="1"/>
          </p:cNvSpPr>
          <p:nvPr>
            <p:ph sz="half" idx="15"/>
          </p:nvPr>
        </p:nvSpPr>
        <p:spPr>
          <a:xfrm>
            <a:off x="1552575" y="1753849"/>
            <a:ext cx="4263609" cy="4363923"/>
          </a:xfrm>
        </p:spPr>
        <p:txBody>
          <a:bodyPr/>
          <a:lstStyle/>
          <a:p>
            <a:pPr marL="285750" indent="-285750">
              <a:buFont typeface="Arial" panose="020B0604020202020204" pitchFamily="34" charset="0"/>
              <a:buChar char="•"/>
            </a:pP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Contributions/ limitations</a:t>
            </a:r>
          </a:p>
          <a:p>
            <a:pPr marL="285750" indent="-285750">
              <a:buFont typeface="Arial" panose="020B0604020202020204" pitchFamily="34" charset="0"/>
              <a:buChar char="•"/>
            </a:pPr>
            <a:endParaRPr lang="en-US" dirty="0">
              <a:latin typeface="Avenir Next LT Pro" panose="020B05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Avenir Next LT Pro" panose="020B0504020202020204" pitchFamily="34" charset="0"/>
                <a:ea typeface="Times New Roman" panose="02020603050405020304" pitchFamily="18" charset="0"/>
                <a:cs typeface="Times New Roman" panose="02020603050405020304" pitchFamily="18" charset="0"/>
              </a:rPr>
              <a:t>Perspectives: p</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reparing the ground for making the corpus available to the international community interested in developing tasks for teaching and testing </a:t>
            </a:r>
            <a:r>
              <a:rPr lang="en-US" sz="1800" dirty="0">
                <a:effectLst/>
                <a:latin typeface="Avenir Next LT Pro" panose="020B0504020202020204" pitchFamily="34" charset="0"/>
                <a:ea typeface="Liberation Serif Regular"/>
                <a:cs typeface="Liberation Serif Regular"/>
              </a:rPr>
              <a:t>pilot-controller</a:t>
            </a:r>
            <a:r>
              <a:rPr lang="en-US" sz="1800" dirty="0">
                <a:solidFill>
                  <a:srgbClr val="000000"/>
                </a:solidFill>
                <a:effectLst/>
                <a:latin typeface="Avenir Next LT Pro" panose="020B0504020202020204" pitchFamily="34" charset="0"/>
                <a:ea typeface="Liberation Serif Regular"/>
                <a:cs typeface="Liberation Serif Regular"/>
              </a:rPr>
              <a:t> </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AE </a:t>
            </a:r>
            <a:endParaRPr lang="pt-BR" dirty="0"/>
          </a:p>
        </p:txBody>
      </p:sp>
      <p:sp>
        <p:nvSpPr>
          <p:cNvPr id="5" name="Espaço Reservado para Número de Slide 4">
            <a:extLst>
              <a:ext uri="{FF2B5EF4-FFF2-40B4-BE49-F238E27FC236}">
                <a16:creationId xmlns:a16="http://schemas.microsoft.com/office/drawing/2014/main" id="{ABD451C9-77D2-5368-C704-EF27DC7F4A66}"/>
              </a:ext>
            </a:extLst>
          </p:cNvPr>
          <p:cNvSpPr>
            <a:spLocks noGrp="1"/>
          </p:cNvSpPr>
          <p:nvPr>
            <p:ph type="sldNum" sz="quarter" idx="12"/>
          </p:nvPr>
        </p:nvSpPr>
        <p:spPr/>
        <p:txBody>
          <a:bodyPr/>
          <a:lstStyle/>
          <a:p>
            <a:pPr rtl="0"/>
            <a:fld id="{B5CEABB6-07DC-46E8-9B57-56EC44A396E5}" type="slidenum">
              <a:rPr lang="pt-BR" smtClean="0"/>
              <a:pPr rtl="0"/>
              <a:t>26</a:t>
            </a:fld>
            <a:endParaRPr lang="pt-BR" dirty="0"/>
          </a:p>
        </p:txBody>
      </p:sp>
      <p:pic>
        <p:nvPicPr>
          <p:cNvPr id="7" name="Imagem 6" descr="Uma imagem contendo pessoa, homem, frente, computador&#10;&#10;Descrição gerada automaticamente">
            <a:extLst>
              <a:ext uri="{FF2B5EF4-FFF2-40B4-BE49-F238E27FC236}">
                <a16:creationId xmlns:a16="http://schemas.microsoft.com/office/drawing/2014/main" id="{277FC40D-7728-579C-0EEF-B61E944D6EEC}"/>
              </a:ext>
            </a:extLst>
          </p:cNvPr>
          <p:cNvPicPr>
            <a:picLocks noChangeAspect="1"/>
          </p:cNvPicPr>
          <p:nvPr/>
        </p:nvPicPr>
        <p:blipFill>
          <a:blip r:embed="rId2"/>
          <a:stretch>
            <a:fillRect/>
          </a:stretch>
        </p:blipFill>
        <p:spPr>
          <a:xfrm>
            <a:off x="6096000" y="2492000"/>
            <a:ext cx="6096000" cy="4067175"/>
          </a:xfrm>
          <a:prstGeom prst="rect">
            <a:avLst/>
          </a:prstGeom>
        </p:spPr>
      </p:pic>
    </p:spTree>
    <p:extLst>
      <p:ext uri="{BB962C8B-B14F-4D97-AF65-F5344CB8AC3E}">
        <p14:creationId xmlns:p14="http://schemas.microsoft.com/office/powerpoint/2010/main" val="2652808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B1B29E87-9C2C-400B-834D-4E4BD6E944D0}"/>
              </a:ext>
            </a:extLst>
          </p:cNvPr>
          <p:cNvSpPr>
            <a:spLocks noGrp="1"/>
          </p:cNvSpPr>
          <p:nvPr>
            <p:ph type="title"/>
          </p:nvPr>
        </p:nvSpPr>
        <p:spPr>
          <a:xfrm>
            <a:off x="700089" y="249626"/>
            <a:ext cx="10665845" cy="632885"/>
          </a:xfrm>
        </p:spPr>
        <p:txBody>
          <a:bodyPr rtlCol="0">
            <a:normAutofit fontScale="90000"/>
          </a:bodyPr>
          <a:lstStyle>
            <a:defPPr>
              <a:defRPr lang="pt-BR"/>
            </a:defPPr>
          </a:lstStyle>
          <a:p>
            <a:pPr algn="ctr" rtl="0"/>
            <a:r>
              <a:rPr lang="pt-BR" dirty="0"/>
              <a:t>REFERENCES</a:t>
            </a:r>
          </a:p>
        </p:txBody>
      </p:sp>
      <p:sp>
        <p:nvSpPr>
          <p:cNvPr id="2" name="Espaço Reservado para o Número do Slide 1">
            <a:extLst>
              <a:ext uri="{FF2B5EF4-FFF2-40B4-BE49-F238E27FC236}">
                <a16:creationId xmlns:a16="http://schemas.microsoft.com/office/drawing/2014/main" id="{660EB401-2F91-2D90-C859-96484861E564}"/>
              </a:ext>
            </a:extLst>
          </p:cNvPr>
          <p:cNvSpPr>
            <a:spLocks noGrp="1"/>
          </p:cNvSpPr>
          <p:nvPr>
            <p:ph type="sldNum" sz="quarter" idx="12"/>
          </p:nvPr>
        </p:nvSpPr>
        <p:spPr/>
        <p:txBody>
          <a:bodyPr rtlCol="0"/>
          <a:lstStyle>
            <a:defPPr>
              <a:defRPr lang="pt-BR"/>
            </a:defPPr>
          </a:lstStyle>
          <a:p>
            <a:pPr rtl="0"/>
            <a:fld id="{B5CEABB6-07DC-46E8-9B57-56EC44A396E5}" type="slidenum">
              <a:rPr lang="pt-BR" smtClean="0"/>
              <a:pPr rtl="0"/>
              <a:t>27</a:t>
            </a:fld>
            <a:endParaRPr lang="pt-BR" dirty="0"/>
          </a:p>
        </p:txBody>
      </p:sp>
      <p:sp>
        <p:nvSpPr>
          <p:cNvPr id="4" name="Espaço Reservado para Tabela 3">
            <a:extLst>
              <a:ext uri="{FF2B5EF4-FFF2-40B4-BE49-F238E27FC236}">
                <a16:creationId xmlns:a16="http://schemas.microsoft.com/office/drawing/2014/main" id="{E515591F-7363-35B5-7632-8E52A899028B}"/>
              </a:ext>
            </a:extLst>
          </p:cNvPr>
          <p:cNvSpPr>
            <a:spLocks noGrp="1"/>
          </p:cNvSpPr>
          <p:nvPr>
            <p:ph type="tbl" sz="quarter" idx="13"/>
          </p:nvPr>
        </p:nvSpPr>
        <p:spPr>
          <a:xfrm>
            <a:off x="518354" y="882512"/>
            <a:ext cx="11042691" cy="5473838"/>
          </a:xfrm>
        </p:spPr>
        <p:txBody>
          <a:bodyPr>
            <a:normAutofit fontScale="25000" lnSpcReduction="20000"/>
          </a:bodyPr>
          <a:lstStyle/>
          <a:p>
            <a:pPr marL="0" indent="0">
              <a:lnSpc>
                <a:spcPct val="115000"/>
              </a:lnSpc>
              <a:spcAft>
                <a:spcPts val="800"/>
              </a:spcAft>
              <a:buNone/>
            </a:pP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Adolphs</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S., &amp; Carter, R. (2013). </a:t>
            </a:r>
            <a:r>
              <a:rPr lang="en-US" sz="36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Spoken corpus linguistics: From monomodal to multimodal</a:t>
            </a: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Taylor &amp; Francis.</a:t>
            </a:r>
            <a:endParaRPr lang="pt-BR" sz="3600" dirty="0">
              <a:effectLst/>
              <a:latin typeface="Calibri" panose="020F0502020204030204" pitchFamily="34" charset="0"/>
              <a:ea typeface="Calibri" panose="020F0502020204030204" pitchFamily="34" charset="0"/>
            </a:endParaRPr>
          </a:p>
          <a:p>
            <a:pPr marL="0" indent="0">
              <a:lnSpc>
                <a:spcPct val="115000"/>
              </a:lnSpc>
              <a:spcAft>
                <a:spcPts val="800"/>
              </a:spcAft>
              <a:buNone/>
            </a:pPr>
            <a:r>
              <a:rPr lang="en-US"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Alizieri</a:t>
            </a: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S. (2010). </a:t>
            </a:r>
            <a:r>
              <a:rPr lang="en-US" sz="36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Aviation English: Analysis of corpus data and tentative proposal for a learner corpus</a:t>
            </a: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Università</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degli</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Studi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di</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Pavia.</a:t>
            </a:r>
            <a:endParaRPr lang="pt-BR" sz="3600" dirty="0">
              <a:effectLst/>
              <a:latin typeface="Calibri" panose="020F0502020204030204" pitchFamily="34" charset="0"/>
              <a:ea typeface="Calibri" panose="020F0502020204030204" pitchFamily="34" charset="0"/>
            </a:endParaRPr>
          </a:p>
          <a:p>
            <a:pPr marL="0" indent="0">
              <a:lnSpc>
                <a:spcPct val="115000"/>
              </a:lnSpc>
              <a:spcAft>
                <a:spcPts val="800"/>
              </a:spcAft>
              <a:buNone/>
            </a:pP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Bocorny</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 (2008). </a:t>
            </a:r>
            <a:r>
              <a:rPr lang="pt-BR" sz="36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Descrição das unidades especializadas </a:t>
            </a:r>
            <a:r>
              <a:rPr lang="pt-BR" sz="3600" i="1"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poliléxicas</a:t>
            </a:r>
            <a:r>
              <a:rPr lang="pt-BR" sz="36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nominais no âmbito da aviação: Subsídios para o ensino de inglês para fins específicos</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Description</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of</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noun</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phrases</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in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aviation</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subsidies for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English</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for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Specific</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Purposes</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Doctoral</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dissertation</a:t>
            </a:r>
            <a:r>
              <a:rPr lang="pt-BR"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Universidade Federal do Rio Grande do Sul. </a:t>
            </a:r>
            <a:r>
              <a:rPr lang="pt-BR" sz="3600" u="sng" dirty="0">
                <a:solidFill>
                  <a:srgbClr val="1155CC"/>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3"/>
              </a:rPr>
              <a:t>http://hdl.handle.net/10183/15548</a:t>
            </a:r>
            <a:endParaRPr lang="pt-BR" sz="3600" dirty="0">
              <a:effectLst/>
              <a:latin typeface="Calibri" panose="020F0502020204030204" pitchFamily="34" charset="0"/>
              <a:ea typeface="Calibri" panose="020F0502020204030204" pitchFamily="34" charset="0"/>
            </a:endParaRPr>
          </a:p>
          <a:p>
            <a:pPr marL="0" indent="0">
              <a:lnSpc>
                <a:spcPct val="115000"/>
              </a:lnSpc>
              <a:spcAft>
                <a:spcPts val="800"/>
              </a:spcAft>
              <a:buNone/>
            </a:pP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Cushing, S. T. (2017). Corpus linguistics in language testing research. </a:t>
            </a:r>
            <a:r>
              <a:rPr lang="en-US" sz="36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Language Testing</a:t>
            </a: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36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34</a:t>
            </a: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(4), 441–449. </a:t>
            </a:r>
            <a:r>
              <a:rPr lang="en-US" sz="3600" u="sng" dirty="0">
                <a:solidFill>
                  <a:srgbClr val="1155CC"/>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4"/>
              </a:rPr>
              <a:t>https://doi.org/10.1177/0265532217713044</a:t>
            </a:r>
            <a:endParaRPr lang="pt-BR" sz="3600" dirty="0">
              <a:effectLst/>
              <a:latin typeface="Calibri" panose="020F0502020204030204" pitchFamily="34" charset="0"/>
              <a:ea typeface="Calibri" panose="020F0502020204030204" pitchFamily="34" charset="0"/>
            </a:endParaRPr>
          </a:p>
          <a:p>
            <a:pPr marL="0" indent="0">
              <a:lnSpc>
                <a:spcPct val="115000"/>
              </a:lnSpc>
              <a:spcAft>
                <a:spcPts val="800"/>
              </a:spcAft>
              <a:buNone/>
            </a:pP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Fox, W. (2013). Play again, please! Transcribing aviation communication. In S. Hansen-Schirra &amp; K. </a:t>
            </a:r>
            <a:r>
              <a:rPr lang="en-US"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Maksymski</a:t>
            </a: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(Eds.),, </a:t>
            </a:r>
            <a:r>
              <a:rPr lang="en-US" sz="36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Aviation communication: Between theory and practice</a:t>
            </a: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(pp. 33–42). Peter Lang.</a:t>
            </a:r>
            <a:endParaRPr lang="pt-BR" sz="3600" dirty="0">
              <a:effectLst/>
              <a:latin typeface="Calibri" panose="020F0502020204030204" pitchFamily="34" charset="0"/>
              <a:ea typeface="Calibri" panose="020F0502020204030204" pitchFamily="34" charset="0"/>
            </a:endParaRPr>
          </a:p>
          <a:p>
            <a:pPr marL="0" indent="0">
              <a:lnSpc>
                <a:spcPct val="115000"/>
              </a:lnSpc>
              <a:spcAft>
                <a:spcPts val="800"/>
              </a:spcAft>
              <a:buNone/>
            </a:pPr>
            <a:r>
              <a:rPr lang="en-US" sz="36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Friginal</a:t>
            </a: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E. (2018). </a:t>
            </a:r>
            <a:r>
              <a:rPr lang="en-US" sz="36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Corpus linguistics for English teachers: New tools, online resources, and classroom activities</a:t>
            </a:r>
            <a:r>
              <a:rPr lang="en-US" sz="3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Routledge.</a:t>
            </a:r>
          </a:p>
          <a:p>
            <a:pPr marL="0" indent="0">
              <a:buNone/>
            </a:pP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ICAO – International Civil Aviation Organization. (2010).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Manual on the implementation of ICAO language proficiency requirements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(2. edition).</a:t>
            </a:r>
            <a:endParaRPr lang="pt-BR" sz="4000" dirty="0">
              <a:effectLst/>
              <a:latin typeface="Calibri" panose="020F0502020204030204" pitchFamily="34" charset="0"/>
              <a:ea typeface="Calibri" panose="020F0502020204030204" pitchFamily="34" charset="0"/>
            </a:endParaRPr>
          </a:p>
          <a:p>
            <a:pPr marL="0" indent="0">
              <a:buNone/>
            </a:pP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Knight, D., &amp;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Adolphs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S. (2022). Building a spoken corpus: What are the basics? In A. O’Keeffe &amp; M. J. McCarthy (Eds.),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The Routledge handbook of corpus linguistics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(2nd edition, pp. 21–34). Routledge.</a:t>
            </a:r>
            <a:endParaRPr lang="pt-BR" sz="4000" dirty="0">
              <a:effectLst/>
              <a:latin typeface="Calibri" panose="020F0502020204030204" pitchFamily="34" charset="0"/>
              <a:ea typeface="Calibri" panose="020F0502020204030204" pitchFamily="34" charset="0"/>
            </a:endParaRPr>
          </a:p>
          <a:p>
            <a:pPr marL="0" indent="0">
              <a:lnSpc>
                <a:spcPct val="107000"/>
              </a:lnSpc>
              <a:spcAft>
                <a:spcPts val="800"/>
              </a:spcAft>
              <a:buNone/>
            </a:pPr>
            <a:r>
              <a:rPr lang="en-US" sz="4000" dirty="0">
                <a:effectLst/>
                <a:latin typeface="Avenir Next LT Pro" panose="020B0504020202020204" pitchFamily="34" charset="0"/>
                <a:ea typeface="Calibri" panose="020F0502020204030204" pitchFamily="34" charset="0"/>
                <a:cs typeface="Times New Roman" panose="02020603050405020304" pitchFamily="18" charset="0"/>
              </a:rPr>
              <a:t>Lopez, S. (2013). </a:t>
            </a:r>
            <a:r>
              <a:rPr lang="en-US" sz="4000" i="1" dirty="0" err="1">
                <a:effectLst/>
                <a:latin typeface="Avenir Next LT Pro" panose="020B0504020202020204" pitchFamily="34" charset="0"/>
                <a:ea typeface="Calibri" panose="020F0502020204030204" pitchFamily="34" charset="0"/>
                <a:cs typeface="Times New Roman" panose="02020603050405020304" pitchFamily="18" charset="0"/>
              </a:rPr>
              <a:t>Norme</a:t>
            </a:r>
            <a:r>
              <a:rPr lang="en-US" sz="4000" i="1" dirty="0">
                <a:effectLst/>
                <a:latin typeface="Avenir Next LT Pro" panose="020B0504020202020204" pitchFamily="34" charset="0"/>
                <a:ea typeface="Calibri" panose="020F0502020204030204" pitchFamily="34" charset="0"/>
                <a:cs typeface="Times New Roman" panose="02020603050405020304" pitchFamily="18" charset="0"/>
              </a:rPr>
              <a:t>(s) et usage(s) </a:t>
            </a:r>
            <a:r>
              <a:rPr lang="en-US" sz="4000" i="1" dirty="0" err="1">
                <a:effectLst/>
                <a:latin typeface="Avenir Next LT Pro" panose="020B0504020202020204" pitchFamily="34" charset="0"/>
                <a:ea typeface="Calibri" panose="020F0502020204030204" pitchFamily="34" charset="0"/>
                <a:cs typeface="Times New Roman" panose="02020603050405020304" pitchFamily="18" charset="0"/>
              </a:rPr>
              <a:t>langagiers</a:t>
            </a:r>
            <a:r>
              <a:rPr lang="en-US" sz="4000" i="1" dirty="0">
                <a:effectLst/>
                <a:latin typeface="Avenir Next LT Pro" panose="020B0504020202020204" pitchFamily="34" charset="0"/>
                <a:ea typeface="Calibri" panose="020F0502020204030204" pitchFamily="34" charset="0"/>
                <a:cs typeface="Times New Roman" panose="02020603050405020304" pitchFamily="18" charset="0"/>
              </a:rPr>
              <a:t> : le </a:t>
            </a:r>
            <a:r>
              <a:rPr lang="en-US" sz="4000" i="1" dirty="0" err="1">
                <a:effectLst/>
                <a:latin typeface="Avenir Next LT Pro" panose="020B0504020202020204" pitchFamily="34" charset="0"/>
                <a:ea typeface="Calibri" panose="020F0502020204030204" pitchFamily="34" charset="0"/>
                <a:cs typeface="Times New Roman" panose="02020603050405020304" pitchFamily="18" charset="0"/>
              </a:rPr>
              <a:t>cas</a:t>
            </a:r>
            <a:r>
              <a:rPr lang="en-US" sz="4000" i="1" dirty="0">
                <a:effectLst/>
                <a:latin typeface="Avenir Next LT Pro" panose="020B0504020202020204" pitchFamily="34" charset="0"/>
                <a:ea typeface="Calibri" panose="020F0502020204030204" pitchFamily="34" charset="0"/>
                <a:cs typeface="Times New Roman" panose="02020603050405020304" pitchFamily="18" charset="0"/>
              </a:rPr>
              <a:t> des communications </a:t>
            </a:r>
            <a:r>
              <a:rPr lang="en-US" sz="4000" i="1" dirty="0" err="1">
                <a:effectLst/>
                <a:latin typeface="Avenir Next LT Pro" panose="020B0504020202020204" pitchFamily="34" charset="0"/>
                <a:ea typeface="Calibri" panose="020F0502020204030204" pitchFamily="34" charset="0"/>
                <a:cs typeface="Times New Roman" panose="02020603050405020304" pitchFamily="18" charset="0"/>
              </a:rPr>
              <a:t>pilote-contrôleur</a:t>
            </a:r>
            <a:r>
              <a:rPr lang="en-US" sz="4000" i="1"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4000" i="1" dirty="0" err="1">
                <a:effectLst/>
                <a:latin typeface="Avenir Next LT Pro" panose="020B0504020202020204" pitchFamily="34" charset="0"/>
                <a:ea typeface="Calibri" panose="020F0502020204030204" pitchFamily="34" charset="0"/>
                <a:cs typeface="Times New Roman" panose="02020603050405020304" pitchFamily="18" charset="0"/>
              </a:rPr>
              <a:t>en</a:t>
            </a:r>
            <a:r>
              <a:rPr lang="en-US" sz="4000" i="1"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4000" i="1" dirty="0" err="1">
                <a:effectLst/>
                <a:latin typeface="Avenir Next LT Pro" panose="020B0504020202020204" pitchFamily="34" charset="0"/>
                <a:ea typeface="Calibri" panose="020F0502020204030204" pitchFamily="34" charset="0"/>
                <a:cs typeface="Times New Roman" panose="02020603050405020304" pitchFamily="18" charset="0"/>
              </a:rPr>
              <a:t>anglais</a:t>
            </a:r>
            <a:r>
              <a:rPr lang="en-US" sz="4000" i="1" dirty="0">
                <a:effectLst/>
                <a:latin typeface="Avenir Next LT Pro" panose="020B0504020202020204" pitchFamily="34" charset="0"/>
                <a:ea typeface="Calibri" panose="020F0502020204030204" pitchFamily="34" charset="0"/>
                <a:cs typeface="Times New Roman" panose="02020603050405020304" pitchFamily="18" charset="0"/>
              </a:rPr>
              <a:t>.</a:t>
            </a:r>
            <a:r>
              <a:rPr lang="en-US" sz="40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4000" dirty="0" err="1">
                <a:effectLst/>
                <a:latin typeface="Avenir Next LT Pro" panose="020B0504020202020204" pitchFamily="34" charset="0"/>
                <a:ea typeface="Calibri" panose="020F0502020204030204" pitchFamily="34" charset="0"/>
                <a:cs typeface="Times New Roman" panose="02020603050405020304" pitchFamily="18" charset="0"/>
              </a:rPr>
              <a:t>Toulousse</a:t>
            </a:r>
            <a:r>
              <a:rPr lang="en-US" sz="4000" dirty="0">
                <a:effectLst/>
                <a:latin typeface="Avenir Next LT Pro" panose="020B0504020202020204" pitchFamily="34" charset="0"/>
                <a:ea typeface="Calibri" panose="020F0502020204030204" pitchFamily="34" charset="0"/>
                <a:cs typeface="Times New Roman" panose="02020603050405020304" pitchFamily="18" charset="0"/>
              </a:rPr>
              <a:t>: Université Toulouse le </a:t>
            </a:r>
            <a:r>
              <a:rPr lang="en-US" sz="4000" dirty="0" err="1">
                <a:effectLst/>
                <a:latin typeface="Avenir Next LT Pro" panose="020B0504020202020204" pitchFamily="34" charset="0"/>
                <a:ea typeface="Calibri" panose="020F0502020204030204" pitchFamily="34" charset="0"/>
                <a:cs typeface="Times New Roman" panose="02020603050405020304" pitchFamily="18" charset="0"/>
              </a:rPr>
              <a:t>Mirail</a:t>
            </a:r>
            <a:r>
              <a:rPr lang="en-US" sz="4000" dirty="0">
                <a:effectLst/>
                <a:latin typeface="Avenir Next LT Pro" panose="020B0504020202020204" pitchFamily="34" charset="0"/>
                <a:ea typeface="Calibri" panose="020F0502020204030204" pitchFamily="34" charset="0"/>
                <a:cs typeface="Times New Roman" panose="02020603050405020304" pitchFamily="18" charset="0"/>
              </a:rPr>
              <a:t>. Fonte: https://tel.archives-ouvertes.fr/tel-00944009</a:t>
            </a:r>
            <a:endParaRPr lang="pt-BR" sz="4000" dirty="0">
              <a:effectLst/>
              <a:latin typeface="Calibri" panose="020F0502020204030204" pitchFamily="34" charset="0"/>
              <a:ea typeface="Calibri" panose="020F0502020204030204" pitchFamily="34" charset="0"/>
            </a:endParaRPr>
          </a:p>
          <a:p>
            <a:pPr marL="0" indent="0">
              <a:lnSpc>
                <a:spcPct val="115000"/>
              </a:lnSpc>
              <a:spcAft>
                <a:spcPts val="800"/>
              </a:spcAft>
              <a:buNone/>
            </a:pP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Mell, J. (1992).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Étude des communications </a:t>
            </a:r>
            <a:r>
              <a:rPr lang="en-US" sz="4000" i="1"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verbales</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entre </a:t>
            </a:r>
            <a:r>
              <a:rPr lang="en-US" sz="4000" i="1"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pilote</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et </a:t>
            </a:r>
            <a:r>
              <a:rPr lang="en-US" sz="4000" i="1"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contrôleur</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en</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situation standard et non-standard </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[Study of verbal communications between pilots and controllers in standard and non-standard situations</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Doctoral dissertation, Université de Toulouse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II.Mell</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J, (2004). Language training and testing in aviation need to focus on job-specific competencies.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ICAO Journal, 59</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(1), 12-14.</a:t>
            </a:r>
          </a:p>
          <a:p>
            <a:pPr marL="0" indent="0">
              <a:buNone/>
            </a:pP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Pacheco, A. (2021). O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uso</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de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pronomes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pessoais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em</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comunicações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aeronáuticas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Uma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análise</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através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do CORPAC (Corpus of Pilot and Air Traffic Controller Communications [Analyzing the use of personal pronouns in aeronautical communications through CORPAC (Corpus of Pilot and Air Traffic Controller Communications]). </a:t>
            </a:r>
            <a:r>
              <a:rPr lang="pt-BR"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Revista de Estudos da Linguagem</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29</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(2), 1415-1442. </a:t>
            </a:r>
            <a:r>
              <a:rPr lang="pt-BR" sz="4000" u="sng" dirty="0">
                <a:solidFill>
                  <a:srgbClr val="1155CC"/>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5"/>
              </a:rPr>
              <a:t>https://doi.org/10.17851/2237-2083.29.2.1415-1442</a:t>
            </a:r>
            <a:endParaRPr lang="pt-BR" sz="4000" dirty="0">
              <a:effectLst/>
              <a:latin typeface="Calibri" panose="020F0502020204030204" pitchFamily="34" charset="0"/>
              <a:ea typeface="Calibri" panose="020F0502020204030204" pitchFamily="34" charset="0"/>
            </a:endParaRPr>
          </a:p>
          <a:p>
            <a:pPr marL="0" indent="0">
              <a:buNone/>
            </a:pP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Pacheco, A., Garcia, A., Monteiro, A., Prado, M., </a:t>
            </a:r>
            <a:r>
              <a:rPr lang="pt-BR"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Tosqui-Lucks</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P. (2023). </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Using corpus linguistics to create tasks for teaching and assessing Aeronautical English.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Applied Corpus Linguistics, 3</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(3). </a:t>
            </a:r>
            <a:r>
              <a:rPr lang="en-US" sz="4000" dirty="0">
                <a:solidFill>
                  <a:srgbClr val="000000"/>
                </a:solidFill>
                <a:effectLst/>
                <a:latin typeface="Avenir Next LT Pro" panose="020B0504020202020204" pitchFamily="34" charset="0"/>
                <a:ea typeface="Calibri" panose="020F0502020204030204" pitchFamily="34" charset="0"/>
              </a:rPr>
              <a:t> </a:t>
            </a:r>
            <a:r>
              <a:rPr lang="en-US" sz="4000" u="sng"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6"/>
              </a:rPr>
              <a:t>https://doi.org/10.1016/j.acorp.2023.100075</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endParaRPr lang="pt-BR" sz="4000" dirty="0">
              <a:effectLst/>
              <a:latin typeface="Calibri" panose="020F0502020204030204" pitchFamily="34" charset="0"/>
              <a:ea typeface="Calibri" panose="020F0502020204030204" pitchFamily="34" charset="0"/>
            </a:endParaRPr>
          </a:p>
          <a:p>
            <a:pPr marL="0" indent="0">
              <a:buNone/>
            </a:pP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Prado, M. C. A., &amp; </a:t>
            </a:r>
            <a:r>
              <a:rPr lang="pt-BR"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Tosqui-Lucks</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P. (2019). </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Designing the Radiotelephony Plain English Corpus (RTPEC): A specialized spoken English language corpus towards a description of aeronautical communications in non-routine situations.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Research in Corpus Linguistics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7</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113–128. </a:t>
            </a:r>
            <a:r>
              <a:rPr lang="en-US" sz="4000" u="sng" dirty="0">
                <a:solidFill>
                  <a:srgbClr val="1155CC"/>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7"/>
              </a:rPr>
              <a:t>https://doi.org/10.32714/ricl.07.06</a:t>
            </a:r>
            <a:endParaRPr lang="en-US" sz="4000" u="sng" dirty="0">
              <a:solidFill>
                <a:srgbClr val="1155CC"/>
              </a:solidFill>
              <a:effectLst/>
              <a:latin typeface="Avenir Next LT Pro" panose="020B0504020202020204" pitchFamily="34" charset="0"/>
              <a:ea typeface="Times New Roman" panose="02020603050405020304" pitchFamily="18" charset="0"/>
              <a:cs typeface="Times New Roman" panose="02020603050405020304" pitchFamily="18" charset="0"/>
            </a:endParaRPr>
          </a:p>
          <a:p>
            <a:pPr marL="0" indent="0">
              <a:buNone/>
            </a:pPr>
            <a:r>
              <a:rPr lang="en-US"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Römer</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U. (2011). Corpus research applications in second language teaching.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Annual Review of Applied Linguistics</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31</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205–225. </a:t>
            </a:r>
            <a:r>
              <a:rPr lang="en-US" sz="4000" u="sng" dirty="0">
                <a:solidFill>
                  <a:srgbClr val="1155CC"/>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8"/>
              </a:rPr>
              <a:t>https://doi.org/10.1017/S0267190511000055</a:t>
            </a:r>
            <a:endParaRPr lang="pt-BR" sz="4000" dirty="0">
              <a:effectLst/>
              <a:latin typeface="Calibri" panose="020F0502020204030204" pitchFamily="34" charset="0"/>
              <a:ea typeface="Calibri" panose="020F0502020204030204" pitchFamily="34" charset="0"/>
            </a:endParaRPr>
          </a:p>
          <a:p>
            <a:pPr marL="0" indent="0">
              <a:buNone/>
            </a:pP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Sarmento, S. (2008). </a:t>
            </a:r>
            <a:r>
              <a:rPr lang="pt-BR"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O uso dos verbos modais em manuais de aviação em inglês: Um estudo baseado em corpus [</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The use </a:t>
            </a:r>
            <a:r>
              <a:rPr lang="pt-BR"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of</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modal </a:t>
            </a:r>
            <a:r>
              <a:rPr lang="pt-BR"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verbs</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in </a:t>
            </a:r>
            <a:r>
              <a:rPr lang="pt-BR"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aircraft</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manuais: a corpus-</a:t>
            </a:r>
            <a:r>
              <a:rPr lang="pt-BR"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based</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study</a:t>
            </a:r>
            <a:r>
              <a:rPr lang="pt-BR"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Doctoral</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pt-BR" sz="40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thesis</a:t>
            </a:r>
            <a:r>
              <a:rPr lang="pt-BR"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Universidade Federal do Rio Grande do Sul.</a:t>
            </a:r>
            <a:endParaRPr lang="pt-BR" sz="4000" dirty="0">
              <a:effectLst/>
              <a:latin typeface="Calibri" panose="020F0502020204030204" pitchFamily="34" charset="0"/>
              <a:ea typeface="Calibri" panose="020F0502020204030204" pitchFamily="34" charset="0"/>
            </a:endParaRPr>
          </a:p>
          <a:p>
            <a:pPr marL="0" indent="0">
              <a:buNone/>
            </a:pPr>
            <a:r>
              <a:rPr lang="en-US" sz="4000" dirty="0" err="1">
                <a:effectLst/>
                <a:latin typeface="Avenir Next LT Pro" panose="020B0504020202020204" pitchFamily="34" charset="0"/>
                <a:ea typeface="Calibri" panose="020F0502020204030204" pitchFamily="34" charset="0"/>
                <a:cs typeface="Times New Roman" panose="02020603050405020304" pitchFamily="18" charset="0"/>
              </a:rPr>
              <a:t>Tosqui</a:t>
            </a:r>
            <a:r>
              <a:rPr lang="en-US" sz="4000" dirty="0">
                <a:effectLst/>
                <a:latin typeface="Avenir Next LT Pro" panose="020B0504020202020204" pitchFamily="34" charset="0"/>
                <a:ea typeface="Calibri" panose="020F0502020204030204" pitchFamily="34" charset="0"/>
                <a:cs typeface="Times New Roman" panose="02020603050405020304" pitchFamily="18" charset="0"/>
              </a:rPr>
              <a:t>-Lucks, P. (2018). </a:t>
            </a:r>
            <a:r>
              <a:rPr lang="pt-BR" sz="4000" dirty="0">
                <a:effectLst/>
                <a:latin typeface="Avenir Next LT Pro" panose="020B0504020202020204" pitchFamily="34" charset="0"/>
                <a:ea typeface="Calibri" panose="020F0502020204030204" pitchFamily="34" charset="0"/>
                <a:cs typeface="Times New Roman" panose="02020603050405020304" pitchFamily="18" charset="0"/>
              </a:rPr>
              <a:t>Aplicações de Corpora no Ensino e na Avaliação de Inglês Aeronáutico: Estado da Arte, Reflexões, Direcionamentos. </a:t>
            </a:r>
            <a:r>
              <a:rPr lang="en-US" sz="4000" dirty="0">
                <a:effectLst/>
                <a:latin typeface="Avenir Next LT Pro" panose="020B0504020202020204" pitchFamily="34" charset="0"/>
                <a:ea typeface="Times New Roman" panose="02020603050405020304" pitchFamily="18" charset="0"/>
                <a:cs typeface="Times New Roman" panose="02020603050405020304" pitchFamily="18" charset="0"/>
              </a:rPr>
              <a:t>[Corpora applications in aeronautical English teaching and testing: State of the art, reflections, directions]. </a:t>
            </a:r>
            <a:r>
              <a:rPr lang="en-US" sz="4000" dirty="0">
                <a:effectLst/>
                <a:latin typeface="Avenir Next LT Pro" panose="020B0504020202020204" pitchFamily="34" charset="0"/>
                <a:ea typeface="Calibri" panose="020F0502020204030204" pitchFamily="34" charset="0"/>
                <a:cs typeface="Times New Roman" panose="02020603050405020304" pitchFamily="18" charset="0"/>
              </a:rPr>
              <a:t> </a:t>
            </a:r>
            <a:r>
              <a:rPr lang="pt-BR" sz="4000" dirty="0">
                <a:effectLst/>
                <a:latin typeface="Avenir Next LT Pro" panose="020B0504020202020204" pitchFamily="34" charset="0"/>
                <a:ea typeface="Calibri" panose="020F0502020204030204" pitchFamily="34" charset="0"/>
                <a:cs typeface="Times New Roman" panose="02020603050405020304" pitchFamily="18" charset="0"/>
              </a:rPr>
              <a:t>In: M. </a:t>
            </a:r>
            <a:r>
              <a:rPr lang="pt-BR" sz="4000" dirty="0" err="1">
                <a:effectLst/>
                <a:latin typeface="Avenir Next LT Pro" panose="020B0504020202020204" pitchFamily="34" charset="0"/>
                <a:ea typeface="Calibri" panose="020F0502020204030204" pitchFamily="34" charset="0"/>
                <a:cs typeface="Times New Roman" panose="02020603050405020304" pitchFamily="18" charset="0"/>
              </a:rPr>
              <a:t>Scaramucci</a:t>
            </a:r>
            <a:r>
              <a:rPr lang="pt-BR" sz="4000" dirty="0">
                <a:effectLst/>
                <a:latin typeface="Avenir Next LT Pro" panose="020B0504020202020204" pitchFamily="34" charset="0"/>
                <a:ea typeface="Calibri" panose="020F0502020204030204" pitchFamily="34" charset="0"/>
                <a:cs typeface="Times New Roman" panose="02020603050405020304" pitchFamily="18" charset="0"/>
              </a:rPr>
              <a:t>, P. </a:t>
            </a:r>
            <a:r>
              <a:rPr lang="pt-BR" sz="4000" dirty="0" err="1">
                <a:effectLst/>
                <a:latin typeface="Avenir Next LT Pro" panose="020B0504020202020204" pitchFamily="34" charset="0"/>
                <a:ea typeface="Calibri" panose="020F0502020204030204" pitchFamily="34" charset="0"/>
                <a:cs typeface="Times New Roman" panose="02020603050405020304" pitchFamily="18" charset="0"/>
              </a:rPr>
              <a:t>Tosqui-Lucks</a:t>
            </a:r>
            <a:r>
              <a:rPr lang="pt-BR" sz="4000" dirty="0">
                <a:effectLst/>
                <a:latin typeface="Avenir Next LT Pro" panose="020B0504020202020204" pitchFamily="34" charset="0"/>
                <a:ea typeface="Calibri" panose="020F0502020204030204" pitchFamily="34" charset="0"/>
                <a:cs typeface="Times New Roman" panose="02020603050405020304" pitchFamily="18" charset="0"/>
              </a:rPr>
              <a:t> &amp; S. M. Damião. Pesquisas sobre Inglês Aeronáutico no Brasil. pp. 89-113. </a:t>
            </a:r>
            <a:r>
              <a:rPr lang="en-US" sz="4000" dirty="0">
                <a:effectLst/>
                <a:latin typeface="Avenir Next LT Pro" panose="020B0504020202020204" pitchFamily="34" charset="0"/>
                <a:ea typeface="Calibri" panose="020F0502020204030204" pitchFamily="34" charset="0"/>
                <a:cs typeface="Times New Roman" panose="02020603050405020304" pitchFamily="18" charset="0"/>
              </a:rPr>
              <a:t>Pontes.</a:t>
            </a:r>
            <a:endParaRPr lang="pt-BR" sz="4000" dirty="0">
              <a:effectLst/>
              <a:latin typeface="Calibri" panose="020F0502020204030204" pitchFamily="34" charset="0"/>
              <a:ea typeface="Calibri" panose="020F0502020204030204" pitchFamily="34" charset="0"/>
            </a:endParaRPr>
          </a:p>
          <a:p>
            <a:pPr marL="0" indent="0">
              <a:buNone/>
            </a:pP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Xi, X. (2017). What does corpus linguistics have to offer to language assessment?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Language Testing</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40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34</a:t>
            </a:r>
            <a:r>
              <a:rPr lang="en-US" sz="40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(4), 565–577. </a:t>
            </a:r>
            <a:r>
              <a:rPr lang="en-US" sz="4000" u="sng" dirty="0">
                <a:solidFill>
                  <a:srgbClr val="1155CC"/>
                </a:solidFill>
                <a:latin typeface="Avenir Next LT Pro" panose="020B0504020202020204" pitchFamily="34" charset="0"/>
                <a:ea typeface="Times New Roman" panose="02020603050405020304" pitchFamily="18" charset="0"/>
                <a:cs typeface="Times New Roman" panose="02020603050405020304" pitchFamily="18" charset="0"/>
                <a:hlinkClick r:id="rId9"/>
              </a:rPr>
              <a:t>https://doi.org/10.1177/0265532217720956</a:t>
            </a:r>
            <a:endParaRPr lang="en-US" sz="4000" u="sng" dirty="0">
              <a:solidFill>
                <a:srgbClr val="1155CC"/>
              </a:solidFill>
              <a:effectLst/>
              <a:latin typeface="Avenir Next LT Pro" panose="020B0504020202020204" pitchFamily="34" charset="0"/>
              <a:ea typeface="Times New Roman" panose="02020603050405020304" pitchFamily="18" charset="0"/>
              <a:cs typeface="Times New Roman" panose="02020603050405020304" pitchFamily="18" charset="0"/>
            </a:endParaRPr>
          </a:p>
          <a:p>
            <a:pPr marL="0" indent="0">
              <a:buNone/>
            </a:pPr>
            <a:endParaRPr lang="pt-BR" sz="1800" dirty="0">
              <a:effectLst/>
              <a:latin typeface="Calibri" panose="020F0502020204030204" pitchFamily="34" charset="0"/>
              <a:ea typeface="Calibri" panose="020F0502020204030204" pitchFamily="34" charset="0"/>
            </a:endParaRPr>
          </a:p>
          <a:p>
            <a:pPr marL="0" indent="0">
              <a:buNone/>
            </a:pPr>
            <a:endParaRPr lang="pt-BR" dirty="0"/>
          </a:p>
        </p:txBody>
      </p:sp>
    </p:spTree>
    <p:extLst>
      <p:ext uri="{BB962C8B-B14F-4D97-AF65-F5344CB8AC3E}">
        <p14:creationId xmlns:p14="http://schemas.microsoft.com/office/powerpoint/2010/main" val="1449952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Thank</a:t>
            </a:r>
            <a:r>
              <a:rPr lang="pt-BR" dirty="0"/>
              <a:t> </a:t>
            </a:r>
            <a:r>
              <a:rPr lang="pt-BR" dirty="0" err="1"/>
              <a:t>you</a:t>
            </a:r>
            <a:r>
              <a:rPr lang="pt-BR" dirty="0"/>
              <a:t>!              </a:t>
            </a:r>
            <a:r>
              <a:rPr lang="pt-BR" dirty="0" err="1"/>
              <a:t>Questions</a:t>
            </a:r>
            <a:r>
              <a:rPr lang="pt-BR" dirty="0"/>
              <a:t>?</a:t>
            </a:r>
          </a:p>
        </p:txBody>
      </p:sp>
      <p:sp>
        <p:nvSpPr>
          <p:cNvPr id="4" name="Espaço Reservado para Número de Slide 3"/>
          <p:cNvSpPr>
            <a:spLocks noGrp="1"/>
          </p:cNvSpPr>
          <p:nvPr>
            <p:ph type="sldNum" sz="quarter" idx="12"/>
          </p:nvPr>
        </p:nvSpPr>
        <p:spPr/>
        <p:txBody>
          <a:bodyPr/>
          <a:lstStyle/>
          <a:p>
            <a:pPr rtl="0"/>
            <a:fld id="{B5CEABB6-07DC-46E8-9B57-56EC44A396E5}" type="slidenum">
              <a:rPr lang="pt-BR" smtClean="0"/>
              <a:pPr rtl="0"/>
              <a:t>28</a:t>
            </a:fld>
            <a:endParaRPr lang="pt-BR" dirty="0"/>
          </a:p>
        </p:txBody>
      </p:sp>
      <p:sp>
        <p:nvSpPr>
          <p:cNvPr id="6" name="Subtítulo 2">
            <a:extLst>
              <a:ext uri="{FF2B5EF4-FFF2-40B4-BE49-F238E27FC236}">
                <a16:creationId xmlns:a16="http://schemas.microsoft.com/office/drawing/2014/main" id="{233CAAF9-5924-7E73-548E-FE64BF4F3B26}"/>
              </a:ext>
            </a:extLst>
          </p:cNvPr>
          <p:cNvSpPr>
            <a:spLocks noGrp="1"/>
          </p:cNvSpPr>
          <p:nvPr>
            <p:ph type="subTitle" idx="1"/>
          </p:nvPr>
        </p:nvSpPr>
        <p:spPr>
          <a:xfrm>
            <a:off x="650709" y="2459976"/>
            <a:ext cx="7745146" cy="4049484"/>
          </a:xfrm>
        </p:spPr>
        <p:txBody>
          <a:bodyPr>
            <a:normAutofit/>
          </a:bodyPr>
          <a:lstStyle/>
          <a:p>
            <a:r>
              <a:rPr lang="pt-BR" sz="2200" b="1" i="0" u="none" strike="noStrike" baseline="0" dirty="0" err="1">
                <a:solidFill>
                  <a:schemeClr val="tx1"/>
                </a:solidFill>
              </a:rPr>
              <a:t>Patricia</a:t>
            </a:r>
            <a:r>
              <a:rPr lang="pt-BR" sz="2200" b="1" i="0" u="none" strike="noStrike" baseline="0" dirty="0">
                <a:solidFill>
                  <a:schemeClr val="tx1"/>
                </a:solidFill>
              </a:rPr>
              <a:t> </a:t>
            </a:r>
            <a:r>
              <a:rPr lang="pt-BR" sz="2200" b="1" i="0" u="none" strike="noStrike" baseline="0" dirty="0" err="1">
                <a:solidFill>
                  <a:schemeClr val="tx1"/>
                </a:solidFill>
              </a:rPr>
              <a:t>Tosqui-Lucks</a:t>
            </a:r>
            <a:r>
              <a:rPr lang="pt-BR" sz="2200" b="1" i="0" u="none" strike="noStrike" baseline="0" dirty="0">
                <a:solidFill>
                  <a:schemeClr val="tx1"/>
                </a:solidFill>
              </a:rPr>
              <a:t> (</a:t>
            </a:r>
            <a:r>
              <a:rPr lang="pt-BR" sz="2200" b="1" u="none" strike="noStrike" kern="0" dirty="0">
                <a:solidFill>
                  <a:schemeClr val="tx1"/>
                </a:solidFill>
                <a:effectLst/>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patricialucks@gmail.com</a:t>
            </a:r>
            <a:r>
              <a:rPr lang="pt-BR" sz="2200" b="1" kern="0" dirty="0">
                <a:solidFill>
                  <a:schemeClr val="tx1"/>
                </a:solidFill>
                <a:effectLst/>
                <a:ea typeface="Times New Roman" panose="02020603050405020304" pitchFamily="18" charset="0"/>
                <a:cs typeface="Arial" panose="020B0604020202020204" pitchFamily="34" charset="0"/>
              </a:rPr>
              <a:t>)</a:t>
            </a:r>
            <a:endParaRPr lang="pt-BR" sz="2200" b="1" i="0" u="none" strike="noStrike" baseline="0" dirty="0">
              <a:solidFill>
                <a:schemeClr val="tx1"/>
              </a:solidFill>
            </a:endParaRPr>
          </a:p>
          <a:p>
            <a:r>
              <a:rPr lang="pt-BR" sz="2200" b="1" i="0" u="none" strike="noStrike" baseline="0" dirty="0" err="1">
                <a:solidFill>
                  <a:schemeClr val="tx1"/>
                </a:solidFill>
              </a:rPr>
              <a:t>Malila</a:t>
            </a:r>
            <a:r>
              <a:rPr lang="pt-BR" sz="2200" b="1" i="0" u="none" strike="noStrike" baseline="0" dirty="0">
                <a:solidFill>
                  <a:schemeClr val="tx1"/>
                </a:solidFill>
              </a:rPr>
              <a:t> Prado (</a:t>
            </a:r>
            <a:r>
              <a:rPr lang="pt-BR" sz="2200" b="1" u="none" strike="noStrike" kern="0" dirty="0">
                <a:solidFill>
                  <a:schemeClr val="tx1"/>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malilaprado@uic.edu.cn</a:t>
            </a:r>
            <a:r>
              <a:rPr lang="pt-BR" sz="2200" b="1" u="none" strike="noStrike" kern="0" dirty="0">
                <a:solidFill>
                  <a:schemeClr val="tx1"/>
                </a:solidFill>
                <a:effectLst/>
                <a:ea typeface="Times New Roman" panose="02020603050405020304" pitchFamily="18" charset="0"/>
                <a:cs typeface="Times New Roman" panose="02020603050405020304" pitchFamily="18" charset="0"/>
              </a:rPr>
              <a:t>)</a:t>
            </a:r>
            <a:endParaRPr lang="pt-BR" sz="2200" b="1" i="0" u="none" strike="noStrike" baseline="0" dirty="0">
              <a:solidFill>
                <a:schemeClr val="tx1"/>
              </a:solidFill>
            </a:endParaRPr>
          </a:p>
          <a:p>
            <a:r>
              <a:rPr lang="pt-BR" sz="2200" b="1" i="0" u="none" strike="noStrike" baseline="0" dirty="0">
                <a:solidFill>
                  <a:schemeClr val="tx1"/>
                </a:solidFill>
              </a:rPr>
              <a:t>Aline Pacheco (</a:t>
            </a:r>
            <a:r>
              <a:rPr lang="pt-BR" sz="2200" b="1" i="0" u="sng" strike="noStrike" baseline="0" dirty="0"/>
              <a:t>aline.pacheco@pucrs.br</a:t>
            </a:r>
            <a:r>
              <a:rPr lang="pt-BR" sz="2200" b="1" i="0" u="none" strike="noStrike" baseline="0" dirty="0">
                <a:solidFill>
                  <a:schemeClr val="tx1"/>
                </a:solidFill>
              </a:rPr>
              <a:t>)</a:t>
            </a:r>
          </a:p>
          <a:p>
            <a:r>
              <a:rPr lang="pt-BR" sz="2200" b="1" i="0" u="none" strike="noStrike" baseline="0" dirty="0" err="1">
                <a:solidFill>
                  <a:schemeClr val="tx1"/>
                </a:solidFill>
              </a:rPr>
              <a:t>Angela</a:t>
            </a:r>
            <a:r>
              <a:rPr lang="pt-BR" sz="2200" b="1" i="0" u="none" strike="noStrike" baseline="0" dirty="0">
                <a:solidFill>
                  <a:schemeClr val="tx1"/>
                </a:solidFill>
              </a:rPr>
              <a:t> C. de M. Garcia (</a:t>
            </a:r>
            <a:r>
              <a:rPr lang="pt-BR" sz="2200" b="1" u="none" strike="noStrike" kern="0" dirty="0">
                <a:solidFill>
                  <a:schemeClr val="tx1"/>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angela.garcia@anac.gov.br</a:t>
            </a:r>
            <a:endParaRPr lang="pt-BR" sz="2200" b="1" kern="100" dirty="0">
              <a:solidFill>
                <a:schemeClr val="tx1"/>
              </a:solidFill>
              <a:effectLst/>
              <a:ea typeface="Calibri" panose="020F0502020204030204" pitchFamily="34" charset="0"/>
              <a:cs typeface="Times New Roman" panose="02020603050405020304" pitchFamily="18" charset="0"/>
            </a:endParaRPr>
          </a:p>
          <a:p>
            <a:r>
              <a:rPr lang="pt-BR" sz="2200" b="1" i="0" u="none" strike="noStrike" baseline="0" dirty="0">
                <a:solidFill>
                  <a:schemeClr val="tx1"/>
                </a:solidFill>
              </a:rPr>
              <a:t>Ana Lucia Tavares Monteiro</a:t>
            </a:r>
            <a:r>
              <a:rPr lang="pt-BR" sz="2200" b="1" i="0" u="none" strike="noStrike" dirty="0">
                <a:solidFill>
                  <a:schemeClr val="tx1"/>
                </a:solidFill>
              </a:rPr>
              <a:t> </a:t>
            </a:r>
            <a:r>
              <a:rPr lang="pt-BR" sz="2200" b="1" i="0" u="none" strike="noStrike" baseline="0" dirty="0">
                <a:solidFill>
                  <a:schemeClr val="tx1"/>
                </a:solidFill>
              </a:rPr>
              <a:t>(</a:t>
            </a:r>
            <a:r>
              <a:rPr lang="en-US" sz="2200" b="1" u="none" strike="noStrike" kern="100" dirty="0">
                <a:solidFill>
                  <a:schemeClr val="tx1"/>
                </a:solidFill>
                <a:effectLst/>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ana.monteiro@anac.gov.br</a:t>
            </a:r>
            <a:r>
              <a:rPr lang="en-US" sz="2200" b="1" u="none" strike="noStrike" kern="100" dirty="0">
                <a:solidFill>
                  <a:schemeClr val="tx1"/>
                </a:solidFill>
                <a:effectLst/>
                <a:ea typeface="Calibri" panose="020F0502020204030204" pitchFamily="34" charset="0"/>
                <a:cs typeface="Arial" panose="020B0604020202020204" pitchFamily="34" charset="0"/>
              </a:rPr>
              <a:t>)</a:t>
            </a:r>
            <a:endParaRPr lang="pt-BR" sz="2200" b="1" kern="100" dirty="0">
              <a:solidFill>
                <a:schemeClr val="tx1"/>
              </a:solidFill>
              <a:effectLst/>
              <a:ea typeface="Calibri" panose="020F0502020204030204" pitchFamily="34" charset="0"/>
              <a:cs typeface="Times New Roman" panose="02020603050405020304" pitchFamily="18" charset="0"/>
            </a:endParaRPr>
          </a:p>
          <a:p>
            <a:endParaRPr lang="en-US" sz="2200" b="1" dirty="0">
              <a:solidFill>
                <a:schemeClr val="bg1"/>
              </a:solidFill>
            </a:endParaRPr>
          </a:p>
          <a:p>
            <a:endParaRPr lang="pt-BR"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844" y="1778924"/>
            <a:ext cx="3859385" cy="25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33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AEE93-8585-46D4-A7EC-F184E317CB2E}"/>
              </a:ext>
            </a:extLst>
          </p:cNvPr>
          <p:cNvSpPr>
            <a:spLocks noGrp="1"/>
          </p:cNvSpPr>
          <p:nvPr>
            <p:ph type="ctrTitle"/>
          </p:nvPr>
        </p:nvSpPr>
        <p:spPr>
          <a:xfrm>
            <a:off x="3732551" y="299803"/>
            <a:ext cx="7695911" cy="824459"/>
          </a:xfrm>
        </p:spPr>
        <p:txBody>
          <a:bodyPr rtlCol="0"/>
          <a:lstStyle>
            <a:defPPr>
              <a:defRPr lang="pt-BR"/>
            </a:defPPr>
          </a:lstStyle>
          <a:p>
            <a:pPr algn="ctr" rtl="0"/>
            <a:r>
              <a:rPr lang="pt-BR" dirty="0"/>
              <a:t>INTRODUCTION</a:t>
            </a:r>
          </a:p>
        </p:txBody>
      </p:sp>
      <p:sp>
        <p:nvSpPr>
          <p:cNvPr id="3" name="Espaço Reservado para Conteúdo 2">
            <a:extLst>
              <a:ext uri="{FF2B5EF4-FFF2-40B4-BE49-F238E27FC236}">
                <a16:creationId xmlns:a16="http://schemas.microsoft.com/office/drawing/2014/main" id="{24AFFC60-19C3-4901-93F7-7AAF4C09F8C6}"/>
              </a:ext>
            </a:extLst>
          </p:cNvPr>
          <p:cNvSpPr>
            <a:spLocks noGrp="1"/>
          </p:cNvSpPr>
          <p:nvPr>
            <p:ph type="subTitle" idx="1"/>
          </p:nvPr>
        </p:nvSpPr>
        <p:spPr>
          <a:xfrm>
            <a:off x="2293496" y="1259174"/>
            <a:ext cx="9638674" cy="5054540"/>
          </a:xfrm>
        </p:spPr>
        <p:txBody>
          <a:bodyPr bIns="0" rtlCol="0">
            <a:normAutofit fontScale="85000" lnSpcReduction="10000"/>
          </a:bodyPr>
          <a:lstStyle>
            <a:defPPr>
              <a:defRPr lang="pt-BR"/>
            </a:defPPr>
          </a:lstStyle>
          <a:p>
            <a:pPr rtl="0"/>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This presentation reports the experience of compiling a collaborative corpus called </a:t>
            </a:r>
            <a:r>
              <a:rPr lang="en-US" sz="2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Aerocorpus</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It was proposed during a webinar held for AE teachers and testers   </a:t>
            </a:r>
          </a:p>
          <a:p>
            <a:pPr rtl="0"/>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from all over the world</a:t>
            </a:r>
          </a:p>
          <a:p>
            <a:pPr rtl="0"/>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*The collection and transcription methodology aims</a:t>
            </a:r>
          </a:p>
          <a:p>
            <a:pPr rtl="0"/>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 address the main challenges in this task and  offer</a:t>
            </a:r>
          </a:p>
          <a:p>
            <a:pPr rtl="0"/>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alternative solutions targeted at our community of AE 					professionals</a:t>
            </a:r>
          </a:p>
          <a:p>
            <a:pPr rtl="0"/>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pt-BR" sz="2400" dirty="0"/>
          </a:p>
        </p:txBody>
      </p:sp>
    </p:spTree>
    <p:extLst>
      <p:ext uri="{BB962C8B-B14F-4D97-AF65-F5344CB8AC3E}">
        <p14:creationId xmlns:p14="http://schemas.microsoft.com/office/powerpoint/2010/main" val="243649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D2AE59-5630-4D5C-83A9-4CDEF4D7DCFB}"/>
              </a:ext>
            </a:extLst>
          </p:cNvPr>
          <p:cNvSpPr>
            <a:spLocks noGrp="1"/>
          </p:cNvSpPr>
          <p:nvPr>
            <p:ph type="title"/>
          </p:nvPr>
        </p:nvSpPr>
        <p:spPr>
          <a:xfrm>
            <a:off x="796674" y="372410"/>
            <a:ext cx="9389288" cy="752806"/>
          </a:xfrm>
        </p:spPr>
        <p:txBody>
          <a:bodyPr rtlCol="0"/>
          <a:lstStyle>
            <a:defPPr>
              <a:defRPr lang="pt-BR"/>
            </a:defPPr>
          </a:lstStyle>
          <a:p>
            <a:pPr algn="ctr" rtl="0"/>
            <a:r>
              <a:rPr lang="pt-BR" dirty="0"/>
              <a:t>PROBLEM </a:t>
            </a:r>
            <a:r>
              <a:rPr lang="pt-BR" dirty="0" err="1"/>
              <a:t>and</a:t>
            </a:r>
            <a:r>
              <a:rPr lang="pt-BR" dirty="0"/>
              <a:t> </a:t>
            </a:r>
            <a:r>
              <a:rPr lang="pt-BR" dirty="0" err="1"/>
              <a:t>Context</a:t>
            </a:r>
            <a:endParaRPr lang="pt-BR" dirty="0"/>
          </a:p>
        </p:txBody>
      </p:sp>
      <p:sp>
        <p:nvSpPr>
          <p:cNvPr id="6" name="Espaço Reservado para Conteúdo 5">
            <a:extLst>
              <a:ext uri="{FF2B5EF4-FFF2-40B4-BE49-F238E27FC236}">
                <a16:creationId xmlns:a16="http://schemas.microsoft.com/office/drawing/2014/main" id="{5A6B31B0-7B84-475D-961F-09C0191F91A2}"/>
              </a:ext>
            </a:extLst>
          </p:cNvPr>
          <p:cNvSpPr>
            <a:spLocks noGrp="1"/>
          </p:cNvSpPr>
          <p:nvPr>
            <p:ph sz="half" idx="14"/>
          </p:nvPr>
        </p:nvSpPr>
        <p:spPr>
          <a:xfrm>
            <a:off x="314793" y="1648918"/>
            <a:ext cx="4971582" cy="4707432"/>
          </a:xfrm>
        </p:spPr>
        <p:txBody>
          <a:bodyPr vert="horz" lIns="91440" tIns="45720" rIns="91440" bIns="45720" rtlCol="0" anchor="t">
            <a:normAutofit fontScale="77500" lnSpcReduction="20000"/>
          </a:bodyPr>
          <a:lstStyle>
            <a:defPPr>
              <a:defRPr lang="pt-BR"/>
            </a:defPPr>
          </a:lstStyle>
          <a:p>
            <a:pPr algn="ctr" rtl="0">
              <a:lnSpc>
                <a:spcPct val="150000"/>
              </a:lnSpc>
            </a:pPr>
            <a:r>
              <a:rPr lang="pt-BR" sz="2800" dirty="0" err="1">
                <a:solidFill>
                  <a:srgbClr val="000000"/>
                </a:solidFill>
                <a:effectLst/>
                <a:ea typeface="Calibri" panose="020F0502020204030204" pitchFamily="34" charset="0"/>
                <a:cs typeface="Times New Roman" panose="02020603050405020304" pitchFamily="18" charset="0"/>
              </a:rPr>
              <a:t>Authentic</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materials</a:t>
            </a:r>
            <a:r>
              <a:rPr lang="pt-BR" sz="2800" dirty="0">
                <a:solidFill>
                  <a:srgbClr val="000000"/>
                </a:solidFill>
                <a:effectLst/>
                <a:ea typeface="Calibri" panose="020F0502020204030204" pitchFamily="34" charset="0"/>
                <a:cs typeface="Times New Roman" panose="02020603050405020304" pitchFamily="18" charset="0"/>
              </a:rPr>
              <a:t> are </a:t>
            </a:r>
            <a:r>
              <a:rPr lang="pt-BR" sz="2800" dirty="0" err="1">
                <a:solidFill>
                  <a:srgbClr val="000000"/>
                </a:solidFill>
                <a:effectLst/>
                <a:ea typeface="Calibri" panose="020F0502020204030204" pitchFamily="34" charset="0"/>
                <a:cs typeface="Times New Roman" panose="02020603050405020304" pitchFamily="18" charset="0"/>
              </a:rPr>
              <a:t>an</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important</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resource</a:t>
            </a:r>
            <a:r>
              <a:rPr lang="pt-BR" sz="2800" dirty="0">
                <a:solidFill>
                  <a:srgbClr val="000000"/>
                </a:solidFill>
                <a:effectLst/>
                <a:ea typeface="Calibri" panose="020F0502020204030204" pitchFamily="34" charset="0"/>
                <a:cs typeface="Times New Roman" panose="02020603050405020304" pitchFamily="18" charset="0"/>
              </a:rPr>
              <a:t> for </a:t>
            </a:r>
            <a:r>
              <a:rPr lang="pt-BR" sz="2800" dirty="0" err="1">
                <a:solidFill>
                  <a:srgbClr val="000000"/>
                </a:solidFill>
                <a:effectLst/>
                <a:ea typeface="Calibri" panose="020F0502020204030204" pitchFamily="34" charset="0"/>
                <a:cs typeface="Times New Roman" panose="02020603050405020304" pitchFamily="18" charset="0"/>
              </a:rPr>
              <a:t>teaching</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and</a:t>
            </a:r>
            <a:r>
              <a:rPr lang="pt-BR" sz="2800" dirty="0">
                <a:solidFill>
                  <a:srgbClr val="000000"/>
                </a:solidFill>
                <a:effectLst/>
                <a:ea typeface="Calibri" panose="020F0502020204030204" pitchFamily="34" charset="0"/>
                <a:cs typeface="Times New Roman" panose="02020603050405020304" pitchFamily="18" charset="0"/>
              </a:rPr>
              <a:t> assessment, </a:t>
            </a:r>
            <a:r>
              <a:rPr lang="pt-BR" sz="2800" dirty="0" err="1">
                <a:solidFill>
                  <a:srgbClr val="000000"/>
                </a:solidFill>
                <a:effectLst/>
                <a:ea typeface="Calibri" panose="020F0502020204030204" pitchFamily="34" charset="0"/>
                <a:cs typeface="Times New Roman" panose="02020603050405020304" pitchFamily="18" charset="0"/>
              </a:rPr>
              <a:t>especially</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when</a:t>
            </a:r>
            <a:r>
              <a:rPr lang="pt-BR" sz="2800" dirty="0">
                <a:solidFill>
                  <a:srgbClr val="000000"/>
                </a:solidFill>
                <a:effectLst/>
                <a:ea typeface="Calibri" panose="020F0502020204030204" pitchFamily="34" charset="0"/>
                <a:cs typeface="Times New Roman" panose="02020603050405020304" pitchFamily="18" charset="0"/>
              </a:rPr>
              <a:t> it comes </a:t>
            </a:r>
            <a:r>
              <a:rPr lang="pt-BR" sz="2800" dirty="0" err="1">
                <a:solidFill>
                  <a:srgbClr val="000000"/>
                </a:solidFill>
                <a:effectLst/>
                <a:ea typeface="Calibri" panose="020F0502020204030204" pitchFamily="34" charset="0"/>
                <a:cs typeface="Times New Roman" panose="02020603050405020304" pitchFamily="18" charset="0"/>
              </a:rPr>
              <a:t>to</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English</a:t>
            </a:r>
            <a:r>
              <a:rPr lang="pt-BR" sz="2800" dirty="0">
                <a:solidFill>
                  <a:srgbClr val="000000"/>
                </a:solidFill>
                <a:effectLst/>
                <a:ea typeface="Calibri" panose="020F0502020204030204" pitchFamily="34" charset="0"/>
                <a:cs typeface="Times New Roman" panose="02020603050405020304" pitchFamily="18" charset="0"/>
              </a:rPr>
              <a:t> for </a:t>
            </a:r>
            <a:r>
              <a:rPr lang="pt-BR" sz="2800" dirty="0" err="1">
                <a:solidFill>
                  <a:srgbClr val="000000"/>
                </a:solidFill>
                <a:effectLst/>
                <a:ea typeface="Calibri" panose="020F0502020204030204" pitchFamily="34" charset="0"/>
                <a:cs typeface="Times New Roman" panose="02020603050405020304" pitchFamily="18" charset="0"/>
              </a:rPr>
              <a:t>Specific</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Purposes</a:t>
            </a:r>
            <a:r>
              <a:rPr lang="pt-BR" sz="2800" dirty="0">
                <a:solidFill>
                  <a:srgbClr val="000000"/>
                </a:solidFill>
                <a:effectLst/>
                <a:ea typeface="Calibri" panose="020F0502020204030204" pitchFamily="34" charset="0"/>
                <a:cs typeface="Times New Roman" panose="02020603050405020304" pitchFamily="18" charset="0"/>
              </a:rPr>
              <a:t>. Corpus </a:t>
            </a:r>
            <a:r>
              <a:rPr lang="pt-BR" sz="2800" dirty="0" err="1">
                <a:solidFill>
                  <a:srgbClr val="000000"/>
                </a:solidFill>
                <a:effectLst/>
                <a:ea typeface="Calibri" panose="020F0502020204030204" pitchFamily="34" charset="0"/>
                <a:cs typeface="Times New Roman" panose="02020603050405020304" pitchFamily="18" charset="0"/>
              </a:rPr>
              <a:t>Linguistics</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has</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developed</a:t>
            </a:r>
            <a:r>
              <a:rPr lang="pt-BR" sz="2800" dirty="0">
                <a:solidFill>
                  <a:srgbClr val="000000"/>
                </a:solidFill>
                <a:effectLst/>
                <a:ea typeface="Calibri" panose="020F0502020204030204" pitchFamily="34" charset="0"/>
                <a:cs typeface="Times New Roman" panose="02020603050405020304" pitchFamily="18" charset="0"/>
              </a:rPr>
              <a:t> a </a:t>
            </a:r>
            <a:r>
              <a:rPr lang="pt-BR" sz="2800" dirty="0" err="1">
                <a:solidFill>
                  <a:srgbClr val="000000"/>
                </a:solidFill>
                <a:effectLst/>
                <a:ea typeface="Calibri" panose="020F0502020204030204" pitchFamily="34" charset="0"/>
                <a:cs typeface="Times New Roman" panose="02020603050405020304" pitchFamily="18" charset="0"/>
              </a:rPr>
              <a:t>supporting</a:t>
            </a:r>
            <a:r>
              <a:rPr lang="pt-BR" sz="2800" dirty="0">
                <a:solidFill>
                  <a:srgbClr val="000000"/>
                </a:solidFill>
                <a:effectLst/>
                <a:ea typeface="Calibri" panose="020F0502020204030204" pitchFamily="34" charset="0"/>
                <a:cs typeface="Times New Roman" panose="02020603050405020304" pitchFamily="18" charset="0"/>
              </a:rPr>
              <a:t> role as it </a:t>
            </a:r>
            <a:r>
              <a:rPr lang="pt-BR" sz="2800" dirty="0" err="1">
                <a:solidFill>
                  <a:srgbClr val="000000"/>
                </a:solidFill>
                <a:effectLst/>
                <a:ea typeface="Calibri" panose="020F0502020204030204" pitchFamily="34" charset="0"/>
                <a:cs typeface="Times New Roman" panose="02020603050405020304" pitchFamily="18" charset="0"/>
              </a:rPr>
              <a:t>provides</a:t>
            </a:r>
            <a:r>
              <a:rPr lang="pt-BR" sz="2800" dirty="0">
                <a:solidFill>
                  <a:srgbClr val="000000"/>
                </a:solidFill>
                <a:effectLst/>
                <a:ea typeface="Calibri" panose="020F0502020204030204" pitchFamily="34" charset="0"/>
                <a:cs typeface="Times New Roman" panose="02020603050405020304" pitchFamily="18" charset="0"/>
              </a:rPr>
              <a:t> a </a:t>
            </a:r>
            <a:r>
              <a:rPr lang="pt-BR" sz="2800" dirty="0" err="1">
                <a:solidFill>
                  <a:srgbClr val="000000"/>
                </a:solidFill>
                <a:effectLst/>
                <a:ea typeface="Calibri" panose="020F0502020204030204" pitchFamily="34" charset="0"/>
                <a:cs typeface="Times New Roman" panose="02020603050405020304" pitchFamily="18" charset="0"/>
              </a:rPr>
              <a:t>wide</a:t>
            </a:r>
            <a:r>
              <a:rPr lang="pt-BR" sz="2800" dirty="0">
                <a:solidFill>
                  <a:srgbClr val="000000"/>
                </a:solidFill>
                <a:effectLst/>
                <a:ea typeface="Calibri" panose="020F0502020204030204" pitchFamily="34" charset="0"/>
                <a:cs typeface="Times New Roman" panose="02020603050405020304" pitchFamily="18" charset="0"/>
              </a:rPr>
              <a:t> range </a:t>
            </a:r>
            <a:r>
              <a:rPr lang="pt-BR" sz="2800" dirty="0" err="1">
                <a:solidFill>
                  <a:srgbClr val="000000"/>
                </a:solidFill>
                <a:effectLst/>
                <a:ea typeface="Calibri" panose="020F0502020204030204" pitchFamily="34" charset="0"/>
                <a:cs typeface="Times New Roman" panose="02020603050405020304" pitchFamily="18" charset="0"/>
              </a:rPr>
              <a:t>of</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possibilities</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to</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extract</a:t>
            </a:r>
            <a:r>
              <a:rPr lang="pt-BR" sz="2800" dirty="0">
                <a:solidFill>
                  <a:srgbClr val="000000"/>
                </a:solidFill>
                <a:effectLst/>
                <a:ea typeface="Calibri" panose="020F0502020204030204" pitchFamily="34" charset="0"/>
                <a:cs typeface="Times New Roman" panose="02020603050405020304" pitchFamily="18" charset="0"/>
              </a:rPr>
              <a:t> </a:t>
            </a:r>
            <a:r>
              <a:rPr lang="pt-BR" sz="2800" dirty="0" err="1">
                <a:solidFill>
                  <a:srgbClr val="000000"/>
                </a:solidFill>
                <a:effectLst/>
                <a:ea typeface="Calibri" panose="020F0502020204030204" pitchFamily="34" charset="0"/>
                <a:cs typeface="Times New Roman" panose="02020603050405020304" pitchFamily="18" charset="0"/>
              </a:rPr>
              <a:t>and</a:t>
            </a:r>
            <a:r>
              <a:rPr lang="pt-BR" sz="2800" dirty="0">
                <a:solidFill>
                  <a:srgbClr val="000000"/>
                </a:solidFill>
                <a:effectLst/>
                <a:ea typeface="Calibri" panose="020F0502020204030204" pitchFamily="34" charset="0"/>
                <a:cs typeface="Times New Roman" panose="02020603050405020304" pitchFamily="18" charset="0"/>
              </a:rPr>
              <a:t> explore </a:t>
            </a:r>
            <a:r>
              <a:rPr lang="pt-BR" sz="2800" dirty="0" err="1">
                <a:solidFill>
                  <a:srgbClr val="000000"/>
                </a:solidFill>
                <a:effectLst/>
                <a:ea typeface="Calibri" panose="020F0502020204030204" pitchFamily="34" charset="0"/>
                <a:cs typeface="Times New Roman" panose="02020603050405020304" pitchFamily="18" charset="0"/>
              </a:rPr>
              <a:t>authentic</a:t>
            </a:r>
            <a:r>
              <a:rPr lang="pt-BR" sz="2800" dirty="0">
                <a:solidFill>
                  <a:srgbClr val="000000"/>
                </a:solidFill>
                <a:effectLst/>
                <a:ea typeface="Calibri" panose="020F0502020204030204" pitchFamily="34" charset="0"/>
                <a:cs typeface="Times New Roman" panose="02020603050405020304" pitchFamily="18" charset="0"/>
              </a:rPr>
              <a:t> data (CUSHING, 2017; FRIGINAL, 2018; ROMER, 2011; XI, 2017).</a:t>
            </a:r>
            <a:endParaRPr lang="pt-BR" sz="2800" dirty="0"/>
          </a:p>
        </p:txBody>
      </p:sp>
      <p:sp>
        <p:nvSpPr>
          <p:cNvPr id="8" name="Espaço Reservado para Conteúdo 7">
            <a:extLst>
              <a:ext uri="{FF2B5EF4-FFF2-40B4-BE49-F238E27FC236}">
                <a16:creationId xmlns:a16="http://schemas.microsoft.com/office/drawing/2014/main" id="{813F3455-E568-40C9-9F4D-8C89F4CD95F8}"/>
              </a:ext>
            </a:extLst>
          </p:cNvPr>
          <p:cNvSpPr>
            <a:spLocks noGrp="1"/>
          </p:cNvSpPr>
          <p:nvPr>
            <p:ph sz="half" idx="15"/>
          </p:nvPr>
        </p:nvSpPr>
        <p:spPr>
          <a:xfrm>
            <a:off x="5646738" y="1648919"/>
            <a:ext cx="5476558" cy="4841822"/>
          </a:xfrm>
        </p:spPr>
        <p:txBody>
          <a:bodyPr vert="horz" lIns="91440" tIns="45720" rIns="91440" bIns="45720" rtlCol="0" anchor="t">
            <a:normAutofit/>
          </a:bodyPr>
          <a:lstStyle>
            <a:defPPr>
              <a:defRPr lang="pt-BR"/>
            </a:defPPr>
          </a:lstStyle>
          <a:p>
            <a:pPr algn="ctr" rtl="0"/>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ctr" rtl="0">
              <a:lnSpc>
                <a:spcPct val="100000"/>
              </a:lnSpc>
            </a:pP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0000"/>
                </a:solidFill>
                <a:effectLst/>
                <a:ea typeface="Calibri" panose="020F0502020204030204" pitchFamily="34" charset="0"/>
                <a:cs typeface="Times New Roman" panose="02020603050405020304" pitchFamily="18" charset="0"/>
              </a:rPr>
              <a:t>Aeronautical English </a:t>
            </a:r>
          </a:p>
          <a:p>
            <a:pPr algn="ctr" rtl="0">
              <a:lnSpc>
                <a:spcPct val="100000"/>
              </a:lnSpc>
            </a:pPr>
            <a:r>
              <a:rPr lang="en-US" sz="2600" dirty="0">
                <a:solidFill>
                  <a:srgbClr val="000000"/>
                </a:solidFill>
                <a:effectLst/>
                <a:ea typeface="Calibri" panose="020F0502020204030204" pitchFamily="34" charset="0"/>
                <a:cs typeface="Times New Roman" panose="02020603050405020304" pitchFamily="18" charset="0"/>
              </a:rPr>
              <a:t>(AE, oral communications between pilots and air traffic controllers)</a:t>
            </a:r>
          </a:p>
          <a:p>
            <a:pPr algn="ctr" rtl="0">
              <a:lnSpc>
                <a:spcPct val="100000"/>
              </a:lnSpc>
            </a:pPr>
            <a:endParaRPr lang="en-US" sz="3200" dirty="0">
              <a:solidFill>
                <a:srgbClr val="000000"/>
              </a:solidFill>
              <a:effectLst/>
              <a:ea typeface="Calibri" panose="020F0502020204030204" pitchFamily="34" charset="0"/>
              <a:cs typeface="Times New Roman" panose="02020603050405020304" pitchFamily="18" charset="0"/>
            </a:endParaRPr>
          </a:p>
          <a:p>
            <a:pPr algn="ctr" rtl="0"/>
            <a:endParaRPr lang="en-US" sz="3200" dirty="0">
              <a:solidFill>
                <a:srgbClr val="000000"/>
              </a:solidFill>
              <a:ea typeface="Calibri" panose="020F0502020204030204" pitchFamily="34" charset="0"/>
              <a:cs typeface="Times New Roman" panose="02020603050405020304" pitchFamily="18" charset="0"/>
            </a:endParaRPr>
          </a:p>
          <a:p>
            <a:pPr algn="ctr" rtl="0"/>
            <a:endParaRPr lang="en-US" sz="3200" dirty="0">
              <a:solidFill>
                <a:srgbClr val="000000"/>
              </a:solidFill>
              <a:effectLst/>
              <a:ea typeface="Calibri" panose="020F0502020204030204" pitchFamily="34" charset="0"/>
              <a:cs typeface="Times New Roman" panose="02020603050405020304" pitchFamily="18" charset="0"/>
            </a:endParaRPr>
          </a:p>
          <a:p>
            <a:pPr algn="ctr" rtl="0"/>
            <a:r>
              <a:rPr lang="en-US" sz="3200" dirty="0">
                <a:solidFill>
                  <a:srgbClr val="000000"/>
                </a:solidFill>
                <a:effectLst/>
                <a:ea typeface="Calibri" panose="020F0502020204030204" pitchFamily="34" charset="0"/>
                <a:cs typeface="Times New Roman" panose="02020603050405020304" pitchFamily="18" charset="0"/>
              </a:rPr>
              <a:t> </a:t>
            </a:r>
            <a:r>
              <a:rPr lang="en-US" sz="2400" dirty="0">
                <a:solidFill>
                  <a:srgbClr val="000000"/>
                </a:solidFill>
                <a:effectLst/>
                <a:ea typeface="Calibri" panose="020F0502020204030204" pitchFamily="34" charset="0"/>
                <a:cs typeface="Times New Roman" panose="02020603050405020304" pitchFamily="18" charset="0"/>
              </a:rPr>
              <a:t>corpora can offer enormous benefits in the development of training and testing materials</a:t>
            </a:r>
            <a:endParaRPr lang="pt-BR" sz="2400" dirty="0"/>
          </a:p>
        </p:txBody>
      </p:sp>
      <p:sp>
        <p:nvSpPr>
          <p:cNvPr id="7" name="Espaço Reservado para o Número do Slide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rtlCol="0"/>
          <a:lstStyle>
            <a:defPPr>
              <a:defRPr lang="pt-BR"/>
            </a:defPPr>
          </a:lstStyle>
          <a:p>
            <a:pPr rtl="0"/>
            <a:fld id="{B5CEABB6-07DC-46E8-9B57-56EC44A396E5}" type="slidenum">
              <a:rPr lang="pt-BR" smtClean="0"/>
              <a:pPr rtl="0"/>
              <a:t>4</a:t>
            </a:fld>
            <a:endParaRPr lang="pt-BR" dirty="0"/>
          </a:p>
        </p:txBody>
      </p:sp>
      <p:sp>
        <p:nvSpPr>
          <p:cNvPr id="2" name="Seta: para Baixo 1">
            <a:extLst>
              <a:ext uri="{FF2B5EF4-FFF2-40B4-BE49-F238E27FC236}">
                <a16:creationId xmlns:a16="http://schemas.microsoft.com/office/drawing/2014/main" id="{528DB003-7C60-2BBF-AAF5-52F37287C90E}"/>
              </a:ext>
            </a:extLst>
          </p:cNvPr>
          <p:cNvSpPr/>
          <p:nvPr/>
        </p:nvSpPr>
        <p:spPr>
          <a:xfrm>
            <a:off x="7067036" y="3613474"/>
            <a:ext cx="2635962" cy="12291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Seta: para a Direita 2">
            <a:extLst>
              <a:ext uri="{FF2B5EF4-FFF2-40B4-BE49-F238E27FC236}">
                <a16:creationId xmlns:a16="http://schemas.microsoft.com/office/drawing/2014/main" id="{614D403D-76A3-0C93-F5E5-70795F473D7C}"/>
              </a:ext>
            </a:extLst>
          </p:cNvPr>
          <p:cNvSpPr/>
          <p:nvPr/>
        </p:nvSpPr>
        <p:spPr>
          <a:xfrm>
            <a:off x="5587377" y="2208917"/>
            <a:ext cx="1017246" cy="2794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5169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B64A9F4E-0E20-E070-B2FE-28D955B8CF8D}"/>
              </a:ext>
            </a:extLst>
          </p:cNvPr>
          <p:cNvSpPr>
            <a:spLocks noGrp="1"/>
          </p:cNvSpPr>
          <p:nvPr>
            <p:ph sz="half" idx="16"/>
          </p:nvPr>
        </p:nvSpPr>
        <p:spPr>
          <a:xfrm>
            <a:off x="3139402" y="1138100"/>
            <a:ext cx="8694296" cy="6241790"/>
          </a:xfrm>
        </p:spPr>
        <p:txBody>
          <a:bodyPr>
            <a:normAutofit/>
          </a:bodyPr>
          <a:lstStyle/>
          <a:p>
            <a:r>
              <a:rPr lang="en-US" sz="2200" dirty="0">
                <a:solidFill>
                  <a:schemeClr val="bg1"/>
                </a:solidFill>
                <a:effectLst/>
                <a:ea typeface="Liberation Sans Regular"/>
              </a:rPr>
              <a:t>Proficiency in AE -&gt; requirement for pilots and ATCOs to operate internationally (ICAO, 2010).</a:t>
            </a:r>
          </a:p>
          <a:p>
            <a:endParaRPr lang="en-US" sz="2200" dirty="0">
              <a:solidFill>
                <a:schemeClr val="bg1"/>
              </a:solidFill>
              <a:ea typeface="Liberation Sans Regular"/>
            </a:endParaRPr>
          </a:p>
          <a:p>
            <a:r>
              <a:rPr lang="en-US" sz="2200" dirty="0">
                <a:ea typeface="Times New Roman" panose="02020603050405020304" pitchFamily="18" charset="0"/>
              </a:rPr>
              <a:t>G</a:t>
            </a:r>
            <a:r>
              <a:rPr lang="en-US" sz="2200" dirty="0">
                <a:effectLst/>
                <a:ea typeface="Times New Roman" panose="02020603050405020304" pitchFamily="18" charset="0"/>
              </a:rPr>
              <a:t>ains in using authentic materials for teaching (Boulton &amp; </a:t>
            </a:r>
            <a:r>
              <a:rPr lang="en-US" sz="2200" dirty="0" err="1">
                <a:effectLst/>
                <a:ea typeface="Times New Roman" panose="02020603050405020304" pitchFamily="18" charset="0"/>
              </a:rPr>
              <a:t>Vyatkina</a:t>
            </a:r>
            <a:r>
              <a:rPr lang="en-US" sz="2200" dirty="0">
                <a:effectLst/>
                <a:ea typeface="Times New Roman" panose="02020603050405020304" pitchFamily="18" charset="0"/>
              </a:rPr>
              <a:t>, 2023; </a:t>
            </a:r>
            <a:r>
              <a:rPr lang="en-US" sz="2200" dirty="0" err="1">
                <a:effectLst/>
                <a:ea typeface="Times New Roman" panose="02020603050405020304" pitchFamily="18" charset="0"/>
              </a:rPr>
              <a:t>Friginal</a:t>
            </a:r>
            <a:r>
              <a:rPr lang="en-US" sz="2200" dirty="0">
                <a:effectLst/>
                <a:ea typeface="Times New Roman" panose="02020603050405020304" pitchFamily="18" charset="0"/>
              </a:rPr>
              <a:t>, 2018) and assessment purposes (Cushing, 2017; Xi, 2017)</a:t>
            </a:r>
            <a:endParaRPr lang="en-US" sz="2200" dirty="0">
              <a:solidFill>
                <a:schemeClr val="bg1"/>
              </a:solidFill>
              <a:effectLst/>
              <a:ea typeface="Liberation Sans Regular"/>
            </a:endParaRPr>
          </a:p>
          <a:p>
            <a:endParaRPr lang="pt-BR" sz="2200" dirty="0">
              <a:solidFill>
                <a:schemeClr val="bg1"/>
              </a:solidFill>
            </a:endParaRPr>
          </a:p>
          <a:p>
            <a:r>
              <a:rPr lang="pt-BR" sz="2200" dirty="0">
                <a:solidFill>
                  <a:schemeClr val="bg1"/>
                </a:solidFill>
              </a:rPr>
              <a:t>Corpora in </a:t>
            </a:r>
            <a:r>
              <a:rPr lang="pt-BR" sz="2200" dirty="0" err="1">
                <a:solidFill>
                  <a:schemeClr val="bg1"/>
                </a:solidFill>
              </a:rPr>
              <a:t>Aviation</a:t>
            </a:r>
            <a:r>
              <a:rPr lang="pt-BR" sz="2200" dirty="0">
                <a:solidFill>
                  <a:schemeClr val="bg1"/>
                </a:solidFill>
              </a:rPr>
              <a:t>: </a:t>
            </a:r>
          </a:p>
          <a:p>
            <a:pPr marL="0" indent="0">
              <a:buNone/>
            </a:pPr>
            <a:r>
              <a:rPr lang="pt-BR" sz="2200" dirty="0" err="1">
                <a:solidFill>
                  <a:schemeClr val="bg1"/>
                </a:solidFill>
              </a:rPr>
              <a:t>Tosqui-Lucks</a:t>
            </a:r>
            <a:r>
              <a:rPr lang="pt-BR" sz="2200" dirty="0">
                <a:solidFill>
                  <a:schemeClr val="bg1"/>
                </a:solidFill>
              </a:rPr>
              <a:t> (2018) – LISTING </a:t>
            </a:r>
          </a:p>
          <a:p>
            <a:pPr>
              <a:buNone/>
            </a:pPr>
            <a:r>
              <a:rPr lang="pt-BR" sz="2200" dirty="0" err="1">
                <a:solidFill>
                  <a:schemeClr val="bg1"/>
                </a:solidFill>
              </a:rPr>
              <a:t>Mell</a:t>
            </a:r>
            <a:r>
              <a:rPr lang="pt-BR" sz="2200" dirty="0">
                <a:solidFill>
                  <a:schemeClr val="bg1"/>
                </a:solidFill>
              </a:rPr>
              <a:t> (1992)     Sarmento (2008)   </a:t>
            </a:r>
            <a:r>
              <a:rPr lang="pt-BR" sz="2200" dirty="0" err="1">
                <a:solidFill>
                  <a:schemeClr val="bg1"/>
                </a:solidFill>
              </a:rPr>
              <a:t>Bocorny</a:t>
            </a:r>
            <a:r>
              <a:rPr lang="pt-BR" sz="2200" dirty="0">
                <a:solidFill>
                  <a:schemeClr val="bg1"/>
                </a:solidFill>
              </a:rPr>
              <a:t> (2008)</a:t>
            </a:r>
          </a:p>
          <a:p>
            <a:pPr>
              <a:buNone/>
            </a:pPr>
            <a:r>
              <a:rPr lang="en-US" sz="2200" dirty="0">
                <a:effectLst/>
                <a:latin typeface="Avenir Next LT Pro" panose="020B0504020202020204" pitchFamily="34" charset="0"/>
                <a:ea typeface="Times New Roman" panose="02020603050405020304" pitchFamily="18" charset="0"/>
                <a:cs typeface="Times New Roman" panose="02020603050405020304" pitchFamily="18" charset="0"/>
              </a:rPr>
              <a:t>Hinrich(2008)    </a:t>
            </a:r>
            <a:r>
              <a:rPr lang="en-US" sz="2200" dirty="0" err="1">
                <a:effectLst/>
                <a:latin typeface="Avenir Next LT Pro" panose="020B0504020202020204" pitchFamily="34" charset="0"/>
                <a:ea typeface="Times New Roman" panose="02020603050405020304" pitchFamily="18" charset="0"/>
                <a:cs typeface="Times New Roman" panose="02020603050405020304" pitchFamily="18" charset="0"/>
              </a:rPr>
              <a:t>Alizieri</a:t>
            </a:r>
            <a:r>
              <a:rPr lang="en-US" sz="2200" dirty="0">
                <a:effectLst/>
                <a:latin typeface="Avenir Next LT Pro" panose="020B0504020202020204" pitchFamily="34" charset="0"/>
                <a:ea typeface="Times New Roman" panose="02020603050405020304" pitchFamily="18" charset="0"/>
                <a:cs typeface="Times New Roman" panose="02020603050405020304" pitchFamily="18" charset="0"/>
              </a:rPr>
              <a:t> (2010)</a:t>
            </a:r>
          </a:p>
          <a:p>
            <a:pPr>
              <a:buNone/>
            </a:pPr>
            <a:r>
              <a:rPr lang="en-US" sz="2200" dirty="0">
                <a:effectLst/>
                <a:latin typeface="Avenir Next LT Pro" panose="020B0504020202020204" pitchFamily="34" charset="0"/>
                <a:ea typeface="Times New Roman" panose="02020603050405020304" pitchFamily="18" charset="0"/>
                <a:cs typeface="Times New Roman" panose="02020603050405020304" pitchFamily="18" charset="0"/>
              </a:rPr>
              <a:t>Fox (2013)</a:t>
            </a:r>
            <a:r>
              <a:rPr lang="en-US" sz="2200" dirty="0">
                <a:latin typeface="Avenir Next LT Pro" panose="020B0504020202020204" pitchFamily="34" charset="0"/>
                <a:ea typeface="Times New Roman" panose="02020603050405020304" pitchFamily="18" charset="0"/>
                <a:cs typeface="Times New Roman" panose="02020603050405020304" pitchFamily="18" charset="0"/>
              </a:rPr>
              <a:t>   </a:t>
            </a:r>
            <a:r>
              <a:rPr lang="en-US" sz="2200" dirty="0">
                <a:effectLst/>
                <a:latin typeface="Avenir Next LT Pro" panose="020B0504020202020204" pitchFamily="34" charset="0"/>
                <a:ea typeface="Times New Roman" panose="02020603050405020304" pitchFamily="18" charset="0"/>
                <a:cs typeface="Times New Roman" panose="02020603050405020304" pitchFamily="18" charset="0"/>
              </a:rPr>
              <a:t>Lopez (2013) </a:t>
            </a:r>
            <a:endParaRPr lang="pt-BR" sz="2200" dirty="0">
              <a:solidFill>
                <a:schemeClr val="bg1"/>
              </a:solidFill>
            </a:endParaRPr>
          </a:p>
        </p:txBody>
      </p:sp>
      <p:sp>
        <p:nvSpPr>
          <p:cNvPr id="5" name="Espaço Reservado para Número de Slide 4">
            <a:extLst>
              <a:ext uri="{FF2B5EF4-FFF2-40B4-BE49-F238E27FC236}">
                <a16:creationId xmlns:a16="http://schemas.microsoft.com/office/drawing/2014/main" id="{F5253A80-FA18-B984-271A-087C172E503E}"/>
              </a:ext>
            </a:extLst>
          </p:cNvPr>
          <p:cNvSpPr>
            <a:spLocks noGrp="1"/>
          </p:cNvSpPr>
          <p:nvPr>
            <p:ph type="sldNum" sz="quarter" idx="12"/>
          </p:nvPr>
        </p:nvSpPr>
        <p:spPr/>
        <p:txBody>
          <a:bodyPr/>
          <a:lstStyle/>
          <a:p>
            <a:pPr rtl="0"/>
            <a:fld id="{B5CEABB6-07DC-46E8-9B57-56EC44A396E5}" type="slidenum">
              <a:rPr lang="pt-BR" smtClean="0"/>
              <a:pPr rtl="0"/>
              <a:t>5</a:t>
            </a:fld>
            <a:endParaRPr lang="pt-BR" dirty="0"/>
          </a:p>
        </p:txBody>
      </p:sp>
      <p:sp>
        <p:nvSpPr>
          <p:cNvPr id="7" name="Título 6"/>
          <p:cNvSpPr>
            <a:spLocks noGrp="1"/>
          </p:cNvSpPr>
          <p:nvPr>
            <p:ph type="title"/>
          </p:nvPr>
        </p:nvSpPr>
        <p:spPr>
          <a:xfrm>
            <a:off x="3182239" y="99753"/>
            <a:ext cx="7040615" cy="885279"/>
          </a:xfrm>
        </p:spPr>
        <p:txBody>
          <a:bodyPr/>
          <a:lstStyle/>
          <a:p>
            <a:r>
              <a:rPr lang="pt-BR" dirty="0" err="1"/>
              <a:t>Literature</a:t>
            </a:r>
            <a:r>
              <a:rPr lang="pt-BR" dirty="0"/>
              <a:t> </a:t>
            </a:r>
            <a:r>
              <a:rPr lang="pt-BR" dirty="0" err="1"/>
              <a:t>review</a:t>
            </a:r>
            <a:endParaRPr lang="pt-BR" dirty="0"/>
          </a:p>
        </p:txBody>
      </p:sp>
    </p:spTree>
    <p:extLst>
      <p:ext uri="{BB962C8B-B14F-4D97-AF65-F5344CB8AC3E}">
        <p14:creationId xmlns:p14="http://schemas.microsoft.com/office/powerpoint/2010/main" val="162383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ítulo 22">
            <a:extLst>
              <a:ext uri="{FF2B5EF4-FFF2-40B4-BE49-F238E27FC236}">
                <a16:creationId xmlns:a16="http://schemas.microsoft.com/office/drawing/2014/main" id="{5FB75C3E-5885-49DD-8190-BB1E8C511A7E}"/>
              </a:ext>
            </a:extLst>
          </p:cNvPr>
          <p:cNvSpPr>
            <a:spLocks noGrp="1"/>
          </p:cNvSpPr>
          <p:nvPr>
            <p:ph type="title"/>
          </p:nvPr>
        </p:nvSpPr>
        <p:spPr>
          <a:xfrm>
            <a:off x="1552574" y="136525"/>
            <a:ext cx="9866539" cy="987737"/>
          </a:xfrm>
        </p:spPr>
        <p:txBody>
          <a:bodyPr rtlCol="0">
            <a:normAutofit/>
          </a:bodyPr>
          <a:lstStyle>
            <a:defPPr>
              <a:defRPr lang="pt-BR"/>
            </a:defPPr>
          </a:lstStyle>
          <a:p>
            <a:pPr algn="ctr" rtl="0"/>
            <a:r>
              <a:rPr lang="pt-BR" dirty="0" err="1"/>
              <a:t>Authors</a:t>
            </a:r>
            <a:r>
              <a:rPr lang="pt-BR" dirty="0"/>
              <a:t>’ </a:t>
            </a:r>
            <a:r>
              <a:rPr lang="pt-BR" dirty="0" err="1"/>
              <a:t>ae</a:t>
            </a:r>
            <a:r>
              <a:rPr lang="pt-BR" dirty="0"/>
              <a:t> corpora</a:t>
            </a:r>
          </a:p>
        </p:txBody>
      </p:sp>
      <p:sp>
        <p:nvSpPr>
          <p:cNvPr id="7" name="Espaço Reservado para Texto 6">
            <a:extLst>
              <a:ext uri="{FF2B5EF4-FFF2-40B4-BE49-F238E27FC236}">
                <a16:creationId xmlns:a16="http://schemas.microsoft.com/office/drawing/2014/main" id="{3FF2D739-E475-54F8-C832-F04A983D0F24}"/>
              </a:ext>
            </a:extLst>
          </p:cNvPr>
          <p:cNvSpPr>
            <a:spLocks noGrp="1"/>
          </p:cNvSpPr>
          <p:nvPr>
            <p:ph sz="half" idx="15"/>
          </p:nvPr>
        </p:nvSpPr>
        <p:spPr>
          <a:xfrm>
            <a:off x="1169234" y="974361"/>
            <a:ext cx="10762936" cy="5621311"/>
          </a:xfrm>
        </p:spPr>
        <p:txBody>
          <a:bodyPr rtlCol="0">
            <a:normAutofit/>
          </a:bodyPr>
          <a:lstStyle>
            <a:defPPr>
              <a:defRPr lang="pt-BR"/>
            </a:defPPr>
          </a:lstStyle>
          <a:p>
            <a:pPr marL="342900" indent="-342900" algn="just">
              <a:buFont typeface="Arial" panose="020B0604020202020204" pitchFamily="34" charset="0"/>
              <a:buChar char="•"/>
            </a:pP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SISCEAB Corpus (Brazilian Airspace Control System), consists of pilot-controller communications from areas with high international air traffic across various regions of Brazil, including Area Control Centers, Approach Controls, and Control Tower. </a:t>
            </a:r>
            <a:r>
              <a:rPr lang="en-US" sz="2000" dirty="0" err="1">
                <a:effectLst/>
                <a:latin typeface="Avenir Next LT Pro" panose="020B0504020202020204" pitchFamily="34" charset="0"/>
                <a:ea typeface="Times New Roman" panose="02020603050405020304" pitchFamily="18" charset="0"/>
                <a:cs typeface="Times New Roman" panose="02020603050405020304" pitchFamily="18" charset="0"/>
              </a:rPr>
              <a:t>Tosqui</a:t>
            </a: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-Lucks (2018) </a:t>
            </a:r>
          </a:p>
          <a:p>
            <a:pPr algn="just"/>
            <a:endParaRPr lang="en-US" sz="2000" dirty="0">
              <a:latin typeface="Avenir Next LT Pro" panose="020B0504020202020204" pitchFamily="34"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Corpus Go4: composed of 244 texts and 19,276 words (tokens), consisting of scripts of oral productions of ATCO students (learner’s corpus). </a:t>
            </a:r>
            <a:r>
              <a:rPr lang="en-US" sz="2000" dirty="0" err="1">
                <a:effectLst/>
                <a:latin typeface="Avenir Next LT Pro" panose="020B0504020202020204" pitchFamily="34" charset="0"/>
                <a:ea typeface="Times New Roman" panose="02020603050405020304" pitchFamily="18" charset="0"/>
                <a:cs typeface="Times New Roman" panose="02020603050405020304" pitchFamily="18" charset="0"/>
              </a:rPr>
              <a:t>Tosqui</a:t>
            </a: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-Lucks </a:t>
            </a:r>
            <a:r>
              <a:rPr lang="en-US" sz="2000" dirty="0">
                <a:effectLst/>
                <a:latin typeface="Avenir Next LT Pro" panose="020B0504020202020204" pitchFamily="34" charset="0"/>
                <a:ea typeface="Liberation Serif Regular"/>
                <a:cs typeface="Liberation Serif Regular"/>
              </a:rPr>
              <a:t>and Prado (2021)</a:t>
            </a:r>
          </a:p>
          <a:p>
            <a:pPr algn="just"/>
            <a:endParaRPr lang="pt-BR" sz="2000" dirty="0">
              <a:effectLst/>
              <a:latin typeface="Calibri" panose="020F0502020204030204" pitchFamily="34" charset="0"/>
              <a:ea typeface="Calibri" panose="020F0502020204030204" pitchFamily="34" charset="0"/>
            </a:endParaRPr>
          </a:p>
          <a:p>
            <a:pPr marL="342900" indent="-342900" algn="just" rtl="0">
              <a:buFont typeface="Arial" panose="020B0604020202020204" pitchFamily="34" charset="0"/>
              <a:buChar char="•"/>
            </a:pP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RTPEC (</a:t>
            </a:r>
            <a:r>
              <a:rPr lang="en-US" sz="2000" dirty="0" err="1">
                <a:effectLst/>
                <a:latin typeface="Avenir Next LT Pro" panose="020B0504020202020204" pitchFamily="34" charset="0"/>
                <a:ea typeface="Times New Roman" panose="02020603050405020304" pitchFamily="18" charset="0"/>
                <a:cs typeface="Times New Roman" panose="02020603050405020304" pitchFamily="18" charset="0"/>
              </a:rPr>
              <a:t>RadioTelephony</a:t>
            </a: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 Plain English Corpus). consists of 110,737 words transcribed from 130 communications between pilots and controllers in abnormal situations</a:t>
            </a:r>
            <a:r>
              <a:rPr lang="en-US" sz="2000" dirty="0">
                <a:solidFill>
                  <a:srgbClr val="4F81BD"/>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Prado and </a:t>
            </a:r>
            <a:r>
              <a:rPr lang="en-US" sz="2000" dirty="0" err="1">
                <a:effectLst/>
                <a:latin typeface="Avenir Next LT Pro" panose="020B0504020202020204" pitchFamily="34" charset="0"/>
                <a:ea typeface="Times New Roman" panose="02020603050405020304" pitchFamily="18" charset="0"/>
                <a:cs typeface="Times New Roman" panose="02020603050405020304" pitchFamily="18" charset="0"/>
              </a:rPr>
              <a:t>Tosqui</a:t>
            </a: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-Lucks (2019)</a:t>
            </a:r>
          </a:p>
          <a:p>
            <a:pPr algn="just" rtl="0"/>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p>
            <a:pPr marL="342900" indent="-342900" algn="just" rtl="0">
              <a:buFont typeface="Arial" panose="020B0604020202020204" pitchFamily="34" charset="0"/>
              <a:buChar char="•"/>
            </a:pPr>
            <a:r>
              <a:rPr lang="en-US" sz="2000" dirty="0">
                <a:latin typeface="Avenir Next LT Pro" panose="020B0504020202020204" pitchFamily="34" charset="0"/>
                <a:ea typeface="Times New Roman" panose="02020603050405020304" pitchFamily="18" charset="0"/>
                <a:cs typeface="Times New Roman" panose="02020603050405020304" pitchFamily="18" charset="0"/>
              </a:rPr>
              <a:t>CORPAC (</a:t>
            </a:r>
            <a:r>
              <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rPr>
              <a:t>Corpus of Pilot and ATC Communications) created as an alternative for research intended mostly for teaching purposes, currently composed of around 35,000 words. Pacheco (2021)</a:t>
            </a:r>
            <a:endParaRPr lang="pt-BR" sz="2000" dirty="0"/>
          </a:p>
        </p:txBody>
      </p:sp>
      <p:sp>
        <p:nvSpPr>
          <p:cNvPr id="13" name="Espaço Reservado para o Número do Slide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123295" y="6356350"/>
            <a:ext cx="457200" cy="365125"/>
          </a:xfrm>
        </p:spPr>
        <p:txBody>
          <a:bodyPr rtlCol="0"/>
          <a:lstStyle>
            <a:defPPr>
              <a:defRPr lang="pt-BR"/>
            </a:defPPr>
          </a:lstStyle>
          <a:p>
            <a:pPr rtl="0"/>
            <a:fld id="{B5CEABB6-07DC-46E8-9B57-56EC44A396E5}" type="slidenum">
              <a:rPr lang="pt-BR" smtClean="0"/>
              <a:pPr rtl="0"/>
              <a:t>6</a:t>
            </a:fld>
            <a:endParaRPr lang="pt-BR" dirty="0"/>
          </a:p>
        </p:txBody>
      </p:sp>
    </p:spTree>
    <p:extLst>
      <p:ext uri="{BB962C8B-B14F-4D97-AF65-F5344CB8AC3E}">
        <p14:creationId xmlns:p14="http://schemas.microsoft.com/office/powerpoint/2010/main" val="425246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53BE6-4D1B-50E0-9E8E-334C54BCC6A8}"/>
              </a:ext>
            </a:extLst>
          </p:cNvPr>
          <p:cNvSpPr>
            <a:spLocks noGrp="1"/>
          </p:cNvSpPr>
          <p:nvPr>
            <p:ph type="title"/>
          </p:nvPr>
        </p:nvSpPr>
        <p:spPr>
          <a:xfrm>
            <a:off x="771736" y="194872"/>
            <a:ext cx="9389288" cy="869430"/>
          </a:xfrm>
        </p:spPr>
        <p:txBody>
          <a:bodyPr/>
          <a:lstStyle/>
          <a:p>
            <a:pPr algn="ctr"/>
            <a:r>
              <a:rPr lang="pt-BR" dirty="0"/>
              <a:t> THE WEBINARS</a:t>
            </a:r>
          </a:p>
        </p:txBody>
      </p:sp>
      <p:sp>
        <p:nvSpPr>
          <p:cNvPr id="3" name="Espaço Reservado para Número de Slide 2">
            <a:extLst>
              <a:ext uri="{FF2B5EF4-FFF2-40B4-BE49-F238E27FC236}">
                <a16:creationId xmlns:a16="http://schemas.microsoft.com/office/drawing/2014/main" id="{E1AA9C38-16FD-B03A-E418-327314A25CA3}"/>
              </a:ext>
            </a:extLst>
          </p:cNvPr>
          <p:cNvSpPr>
            <a:spLocks noGrp="1"/>
          </p:cNvSpPr>
          <p:nvPr>
            <p:ph type="sldNum" sz="quarter" idx="12"/>
          </p:nvPr>
        </p:nvSpPr>
        <p:spPr/>
        <p:txBody>
          <a:bodyPr/>
          <a:lstStyle/>
          <a:p>
            <a:pPr rtl="0"/>
            <a:fld id="{B5CEABB6-07DC-46E8-9B57-56EC44A396E5}" type="slidenum">
              <a:rPr lang="pt-BR" smtClean="0"/>
              <a:pPr rtl="0"/>
              <a:t>7</a:t>
            </a:fld>
            <a:endParaRPr lang="pt-BR" dirty="0"/>
          </a:p>
        </p:txBody>
      </p:sp>
      <p:sp>
        <p:nvSpPr>
          <p:cNvPr id="4" name="Espaço Reservado para Conteúdo 3">
            <a:extLst>
              <a:ext uri="{FF2B5EF4-FFF2-40B4-BE49-F238E27FC236}">
                <a16:creationId xmlns:a16="http://schemas.microsoft.com/office/drawing/2014/main" id="{59517E7D-C179-FE3A-1E7F-7DBEBD7D356E}"/>
              </a:ext>
            </a:extLst>
          </p:cNvPr>
          <p:cNvSpPr>
            <a:spLocks noGrp="1"/>
          </p:cNvSpPr>
          <p:nvPr>
            <p:ph sz="half" idx="14"/>
          </p:nvPr>
        </p:nvSpPr>
        <p:spPr>
          <a:xfrm>
            <a:off x="771734" y="1064303"/>
            <a:ext cx="9736371" cy="539646"/>
          </a:xfrm>
        </p:spPr>
        <p:txBody>
          <a:bodyPr/>
          <a:lstStyle/>
          <a:p>
            <a:r>
              <a:rPr lang="pt-BR" dirty="0" err="1"/>
              <a:t>Source</a:t>
            </a:r>
            <a:r>
              <a:rPr lang="pt-BR" dirty="0"/>
              <a:t>: ICAEA (https://www.icaea.aero/)</a:t>
            </a:r>
          </a:p>
        </p:txBody>
      </p:sp>
      <p:pic>
        <p:nvPicPr>
          <p:cNvPr id="8" name="Espaço Reservado para Conteúdo 7">
            <a:extLst>
              <a:ext uri="{FF2B5EF4-FFF2-40B4-BE49-F238E27FC236}">
                <a16:creationId xmlns:a16="http://schemas.microsoft.com/office/drawing/2014/main" id="{6D09EC8C-335C-F842-42C4-A8B16B5913A8}"/>
              </a:ext>
            </a:extLst>
          </p:cNvPr>
          <p:cNvPicPr>
            <a:picLocks noGrp="1" noChangeAspect="1"/>
          </p:cNvPicPr>
          <p:nvPr>
            <p:ph sz="half" idx="15"/>
          </p:nvPr>
        </p:nvPicPr>
        <p:blipFill>
          <a:blip r:embed="rId2"/>
          <a:stretch>
            <a:fillRect/>
          </a:stretch>
        </p:blipFill>
        <p:spPr>
          <a:xfrm>
            <a:off x="771734" y="1603949"/>
            <a:ext cx="10006194" cy="4931762"/>
          </a:xfrm>
        </p:spPr>
      </p:pic>
    </p:spTree>
    <p:extLst>
      <p:ext uri="{BB962C8B-B14F-4D97-AF65-F5344CB8AC3E}">
        <p14:creationId xmlns:p14="http://schemas.microsoft.com/office/powerpoint/2010/main" val="111362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228F2DD9-FAC4-CAAA-5074-CDBEAEB0E2E4}"/>
              </a:ext>
            </a:extLst>
          </p:cNvPr>
          <p:cNvSpPr>
            <a:spLocks noGrp="1"/>
          </p:cNvSpPr>
          <p:nvPr>
            <p:ph sz="half" idx="1"/>
          </p:nvPr>
        </p:nvSpPr>
        <p:spPr>
          <a:xfrm>
            <a:off x="3232339" y="284814"/>
            <a:ext cx="8598589" cy="6312934"/>
          </a:xfrm>
        </p:spPr>
        <p:txBody>
          <a:bodyPr>
            <a:normAutofit fontScale="85000" lnSpcReduction="10000"/>
          </a:bodyPr>
          <a:lstStyle/>
          <a:p>
            <a:pPr marL="285750" indent="-285750" algn="just">
              <a:lnSpc>
                <a:spcPct val="150000"/>
              </a:lnSpc>
              <a:buFont typeface="Arial" panose="020B0604020202020204" pitchFamily="34" charset="0"/>
              <a:buChar char="•"/>
            </a:pPr>
            <a:r>
              <a:rPr lang="en-US" sz="2400" dirty="0">
                <a:effectLst/>
                <a:latin typeface="Avenir Next LT Pro" panose="020B0504020202020204" pitchFamily="34" charset="0"/>
                <a:ea typeface="Times New Roman" panose="02020603050405020304" pitchFamily="18" charset="0"/>
                <a:cs typeface="Times New Roman" panose="02020603050405020304" pitchFamily="18" charset="0"/>
              </a:rPr>
              <a:t>Both webinars had positive outcomes and received positive feedback</a:t>
            </a:r>
          </a:p>
          <a:p>
            <a:pPr marL="285750" indent="-285750" algn="just">
              <a:lnSpc>
                <a:spcPct val="150000"/>
              </a:lnSpc>
              <a:buFont typeface="Arial" panose="020B0604020202020204" pitchFamily="34" charset="0"/>
              <a:buChar char="•"/>
            </a:pPr>
            <a:r>
              <a:rPr lang="en-US" sz="2400" dirty="0">
                <a:effectLst/>
                <a:latin typeface="Avenir Next LT Pro" panose="020B0504020202020204" pitchFamily="34" charset="0"/>
                <a:ea typeface="Times New Roman" panose="02020603050405020304" pitchFamily="18" charset="0"/>
                <a:cs typeface="Times New Roman" panose="02020603050405020304" pitchFamily="18" charset="0"/>
              </a:rPr>
              <a:t>Byproduct: Pacheco et al. (2023) </a:t>
            </a:r>
            <a:r>
              <a:rPr lang="en-US" sz="2400" dirty="0">
                <a:hlinkClick r:id="rId3"/>
              </a:rPr>
              <a:t>Using corpus linguistics to create tasks for teaching and assessing Aeronautical English - </a:t>
            </a:r>
            <a:r>
              <a:rPr lang="en-US" sz="2400" dirty="0" err="1">
                <a:hlinkClick r:id="rId3"/>
              </a:rPr>
              <a:t>ScienceDirect</a:t>
            </a:r>
            <a:endParaRPr lang="en-US" sz="2400" dirty="0">
              <a:effectLst/>
              <a:latin typeface="Avenir Next LT Pro" panose="020B05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pPr>
            <a:r>
              <a:rPr lang="en-US" sz="2400" dirty="0">
                <a:effectLst/>
                <a:latin typeface="Avenir Next LT Pro" panose="020B0504020202020204" pitchFamily="34" charset="0"/>
                <a:ea typeface="Times New Roman" panose="02020603050405020304" pitchFamily="18" charset="0"/>
                <a:cs typeface="Times New Roman" panose="02020603050405020304" pitchFamily="18" charset="0"/>
              </a:rPr>
              <a:t>main points featured in the webinars to facilitate access to the information presented and to encourage professionals to reflect about corpus-based activities that can be developed for teaching and testing purposes </a:t>
            </a:r>
          </a:p>
          <a:p>
            <a:pPr marL="742950" lvl="1" indent="-285750" algn="just">
              <a:lnSpc>
                <a:spcPct val="150000"/>
              </a:lnSpc>
            </a:pPr>
            <a:r>
              <a:rPr lang="en-US" sz="2400" dirty="0">
                <a:latin typeface="Avenir Next LT Pro" panose="020B0504020202020204" pitchFamily="34" charset="0"/>
                <a:ea typeface="Times New Roman" panose="02020603050405020304" pitchFamily="18" charset="0"/>
                <a:cs typeface="Times New Roman" panose="02020603050405020304" pitchFamily="18" charset="0"/>
              </a:rPr>
              <a:t>e</a:t>
            </a:r>
            <a:r>
              <a:rPr lang="en-US" sz="2400" dirty="0">
                <a:effectLst/>
                <a:latin typeface="Avenir Next LT Pro" panose="020B0504020202020204" pitchFamily="34" charset="0"/>
                <a:ea typeface="Times New Roman" panose="02020603050405020304" pitchFamily="18" charset="0"/>
                <a:cs typeface="Times New Roman" panose="02020603050405020304" pitchFamily="18" charset="0"/>
              </a:rPr>
              <a:t>mphasis on the need for the wider availability of corpora specialized in aviation, ideally of the type that could be made publicly available. </a:t>
            </a:r>
          </a:p>
          <a:p>
            <a:pPr lvl="1" indent="0" algn="just">
              <a:lnSpc>
                <a:spcPct val="150000"/>
              </a:lnSpc>
              <a:buNone/>
            </a:pPr>
            <a:r>
              <a:rPr lang="en-US" sz="2400" dirty="0">
                <a:latin typeface="Avenir Next LT Pro" panose="020B0504020202020204" pitchFamily="34" charset="0"/>
                <a:ea typeface="Calibri" panose="020F0502020204030204" pitchFamily="34" charset="0"/>
                <a:cs typeface="Times New Roman" panose="02020603050405020304" pitchFamily="18" charset="0"/>
              </a:rPr>
              <a:t>					COLLABORATIVE CORPUS</a:t>
            </a:r>
            <a:endParaRPr lang="pt-BR" sz="2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pt-BR" dirty="0"/>
          </a:p>
        </p:txBody>
      </p:sp>
      <p:sp>
        <p:nvSpPr>
          <p:cNvPr id="5" name="Espaço Reservado para Número de Slide 4">
            <a:extLst>
              <a:ext uri="{FF2B5EF4-FFF2-40B4-BE49-F238E27FC236}">
                <a16:creationId xmlns:a16="http://schemas.microsoft.com/office/drawing/2014/main" id="{9611692B-333F-E62A-A2A8-4191EE559052}"/>
              </a:ext>
            </a:extLst>
          </p:cNvPr>
          <p:cNvSpPr>
            <a:spLocks noGrp="1"/>
          </p:cNvSpPr>
          <p:nvPr>
            <p:ph type="sldNum" sz="quarter" idx="12"/>
          </p:nvPr>
        </p:nvSpPr>
        <p:spPr/>
        <p:txBody>
          <a:bodyPr/>
          <a:lstStyle/>
          <a:p>
            <a:pPr rtl="0"/>
            <a:fld id="{B5CEABB6-07DC-46E8-9B57-56EC44A396E5}" type="slidenum">
              <a:rPr lang="pt-BR" smtClean="0"/>
              <a:pPr rtl="0"/>
              <a:t>8</a:t>
            </a:fld>
            <a:endParaRPr lang="pt-BR" dirty="0"/>
          </a:p>
        </p:txBody>
      </p:sp>
      <p:sp>
        <p:nvSpPr>
          <p:cNvPr id="2" name="Arrow: Right 1">
            <a:extLst>
              <a:ext uri="{FF2B5EF4-FFF2-40B4-BE49-F238E27FC236}">
                <a16:creationId xmlns:a16="http://schemas.microsoft.com/office/drawing/2014/main" id="{00A501E4-0F4F-FDCD-7D5C-A43CB0015106}"/>
              </a:ext>
            </a:extLst>
          </p:cNvPr>
          <p:cNvSpPr/>
          <p:nvPr/>
        </p:nvSpPr>
        <p:spPr>
          <a:xfrm>
            <a:off x="5627928" y="5263334"/>
            <a:ext cx="1904515" cy="4214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49" y="1945179"/>
            <a:ext cx="2518275" cy="352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92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19BCD-A6A3-A330-F90B-EECCCBC091A3}"/>
              </a:ext>
            </a:extLst>
          </p:cNvPr>
          <p:cNvSpPr>
            <a:spLocks noGrp="1"/>
          </p:cNvSpPr>
          <p:nvPr>
            <p:ph type="title"/>
          </p:nvPr>
        </p:nvSpPr>
        <p:spPr>
          <a:xfrm>
            <a:off x="771736" y="896112"/>
            <a:ext cx="9389288" cy="752806"/>
          </a:xfrm>
        </p:spPr>
        <p:txBody>
          <a:bodyPr/>
          <a:lstStyle/>
          <a:p>
            <a:r>
              <a:rPr lang="pt-BR" dirty="0"/>
              <a:t>3. The </a:t>
            </a:r>
            <a:r>
              <a:rPr lang="pt-BR" dirty="0" err="1"/>
              <a:t>aerocorpus</a:t>
            </a:r>
            <a:endParaRPr lang="pt-BR" dirty="0"/>
          </a:p>
        </p:txBody>
      </p:sp>
      <p:sp>
        <p:nvSpPr>
          <p:cNvPr id="3" name="Espaço Reservado para Número de Slide 2">
            <a:extLst>
              <a:ext uri="{FF2B5EF4-FFF2-40B4-BE49-F238E27FC236}">
                <a16:creationId xmlns:a16="http://schemas.microsoft.com/office/drawing/2014/main" id="{59166F5B-F9AC-C7E4-D6F3-2D1D047729D0}"/>
              </a:ext>
            </a:extLst>
          </p:cNvPr>
          <p:cNvSpPr>
            <a:spLocks noGrp="1"/>
          </p:cNvSpPr>
          <p:nvPr>
            <p:ph type="sldNum" sz="quarter" idx="12"/>
          </p:nvPr>
        </p:nvSpPr>
        <p:spPr/>
        <p:txBody>
          <a:bodyPr/>
          <a:lstStyle/>
          <a:p>
            <a:pPr rtl="0"/>
            <a:fld id="{B5CEABB6-07DC-46E8-9B57-56EC44A396E5}" type="slidenum">
              <a:rPr lang="pt-BR" smtClean="0"/>
              <a:pPr rtl="0"/>
              <a:t>9</a:t>
            </a:fld>
            <a:endParaRPr lang="pt-BR" dirty="0"/>
          </a:p>
        </p:txBody>
      </p:sp>
      <p:sp>
        <p:nvSpPr>
          <p:cNvPr id="4" name="Espaço Reservado para Conteúdo 3">
            <a:extLst>
              <a:ext uri="{FF2B5EF4-FFF2-40B4-BE49-F238E27FC236}">
                <a16:creationId xmlns:a16="http://schemas.microsoft.com/office/drawing/2014/main" id="{E2B7857D-49F1-AD24-63BD-B24A2A3145E0}"/>
              </a:ext>
            </a:extLst>
          </p:cNvPr>
          <p:cNvSpPr>
            <a:spLocks noGrp="1"/>
          </p:cNvSpPr>
          <p:nvPr>
            <p:ph sz="half" idx="14"/>
          </p:nvPr>
        </p:nvSpPr>
        <p:spPr>
          <a:xfrm>
            <a:off x="771734" y="1858780"/>
            <a:ext cx="10006194" cy="1004341"/>
          </a:xfrm>
        </p:spPr>
        <p:txBody>
          <a:bodyPr>
            <a:normAutofit fontScale="70000" lnSpcReduction="20000"/>
          </a:bodyPr>
          <a:lstStyle/>
          <a:p>
            <a:pPr>
              <a:lnSpc>
                <a:spcPct val="150000"/>
              </a:lnSpc>
            </a:pPr>
            <a:r>
              <a:rPr lang="en-US" sz="4000" b="1" dirty="0">
                <a:effectLst/>
                <a:latin typeface="Avenir Next LT Pro" panose="020B0504020202020204" pitchFamily="34" charset="0"/>
                <a:ea typeface="Times New Roman" panose="02020603050405020304" pitchFamily="18" charset="0"/>
                <a:cs typeface="Times New Roman" panose="02020603050405020304" pitchFamily="18" charset="0"/>
              </a:rPr>
              <a:t>A Collaborative Aeronautical English Corpus Project</a:t>
            </a:r>
            <a:endParaRPr lang="pt-BR" sz="4000" b="1" dirty="0">
              <a:effectLst/>
              <a:latin typeface="Calibri" panose="020F0502020204030204" pitchFamily="34" charset="0"/>
            </a:endParaRPr>
          </a:p>
          <a:p>
            <a:endParaRPr lang="pt-BR" dirty="0"/>
          </a:p>
        </p:txBody>
      </p:sp>
      <p:sp>
        <p:nvSpPr>
          <p:cNvPr id="5" name="Espaço Reservado para Conteúdo 4">
            <a:extLst>
              <a:ext uri="{FF2B5EF4-FFF2-40B4-BE49-F238E27FC236}">
                <a16:creationId xmlns:a16="http://schemas.microsoft.com/office/drawing/2014/main" id="{8C2A13C0-F39F-E315-1DA1-B23666713604}"/>
              </a:ext>
            </a:extLst>
          </p:cNvPr>
          <p:cNvSpPr>
            <a:spLocks noGrp="1"/>
          </p:cNvSpPr>
          <p:nvPr>
            <p:ph sz="half" idx="15"/>
          </p:nvPr>
        </p:nvSpPr>
        <p:spPr>
          <a:xfrm>
            <a:off x="771735" y="2863121"/>
            <a:ext cx="9389290" cy="3870846"/>
          </a:xfrm>
        </p:spPr>
        <p:txBody>
          <a:bodyPr>
            <a:normAutofit/>
          </a:bodyPr>
          <a:lstStyle/>
          <a:p>
            <a:pPr algn="just"/>
            <a:endParaRPr lang="en-US" sz="2400" dirty="0">
              <a:effectLst/>
              <a:latin typeface="Avenir Next LT Pro" panose="020B05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effectLst/>
                <a:latin typeface="Avenir Next LT Pro" panose="020B0504020202020204" pitchFamily="34" charset="0"/>
                <a:ea typeface="Times New Roman" panose="02020603050405020304" pitchFamily="18" charset="0"/>
                <a:cs typeface="Times New Roman" panose="02020603050405020304" pitchFamily="18" charset="0"/>
              </a:rPr>
              <a:t>we proposed the compilation of a collaborative corpus of a simplified nature with no mark-ups, annotations, or transcription models) based on voluntary participation. </a:t>
            </a:r>
          </a:p>
          <a:p>
            <a:pPr marL="285750" indent="-285750" algn="just">
              <a:buFont typeface="Arial" panose="020B0604020202020204" pitchFamily="34" charset="0"/>
              <a:buChar char="•"/>
            </a:pPr>
            <a:endParaRPr lang="en-US" sz="2400" dirty="0">
              <a:latin typeface="Avenir Next LT Pro" panose="020B05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effectLst/>
                <a:latin typeface="Avenir Next LT Pro" panose="020B0504020202020204" pitchFamily="34" charset="0"/>
                <a:ea typeface="Times New Roman" panose="02020603050405020304" pitchFamily="18" charset="0"/>
                <a:cs typeface="Times New Roman" panose="02020603050405020304" pitchFamily="18" charset="0"/>
              </a:rPr>
              <a:t>Access to the corpus would be granted to anyone who collaborated in its creation. </a:t>
            </a:r>
          </a:p>
          <a:p>
            <a:pPr algn="just"/>
            <a:endParaRPr lang="en-US" sz="2400" dirty="0">
              <a:ea typeface="Times New Roman" panose="02020603050405020304" pitchFamily="18" charset="0"/>
            </a:endParaRPr>
          </a:p>
          <a:p>
            <a:pPr marL="285750" indent="-285750" algn="just">
              <a:buFont typeface="Arial" panose="020B0604020202020204" pitchFamily="34" charset="0"/>
              <a:buChar char="•"/>
            </a:pPr>
            <a:r>
              <a:rPr lang="en-US" sz="2400" dirty="0">
                <a:ea typeface="Times New Roman" panose="02020603050405020304" pitchFamily="18" charset="0"/>
              </a:rPr>
              <a:t>an attempt to make it available and useful for teaching and testing while counting on the contributions of professionals from various language backgrounds.</a:t>
            </a:r>
          </a:p>
          <a:p>
            <a:pPr marL="285750" indent="-285750" algn="just">
              <a:buFont typeface="Arial" panose="020B0604020202020204" pitchFamily="34" charset="0"/>
              <a:buChar char="•"/>
            </a:pPr>
            <a:endParaRPr lang="en-US" sz="2400" dirty="0">
              <a:effectLst/>
              <a:latin typeface="Avenir Next LT Pro" panose="020B05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800" dirty="0">
              <a:latin typeface="Avenir Next LT Pro" panose="020B0504020202020204" pitchFamily="34" charset="0"/>
              <a:ea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010757851"/>
      </p:ext>
    </p:extLst>
  </p:cSld>
  <p:clrMapOvr>
    <a:masterClrMapping/>
  </p:clrMapOvr>
</p:sld>
</file>

<file path=ppt/theme/theme1.xml><?xml version="1.0" encoding="utf-8"?>
<a:theme xmlns:a="http://schemas.openxmlformats.org/drawingml/2006/main" name="Personalizado">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16617_TF33968143_Win32" id="{9859B2A7-720E-43B8-B163-C4FA1348C072}" vid="{81432EBA-4F54-4F87-808A-9B3E09D358DF}"/>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0F65614A-92F9-4391-AC3D-F3F5B0704F99}">
  <ds:schemaRef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http://schemas.microsoft.com/office/2006/documentManagement/types"/>
    <ds:schemaRef ds:uri="http://purl.org/dc/elements/1.1/"/>
    <ds:schemaRef ds:uri="http://purl.org/dc/terms/"/>
    <ds:schemaRef ds:uri="http://www.w3.org/XML/1998/namespace"/>
    <ds:schemaRef ds:uri="16c05727-aa75-4e4a-9b5f-8a80a1165891"/>
    <ds:schemaRef ds:uri="71af3243-3dd4-4a8d-8c0d-dd76da1f02a5"/>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{E7C67668-B766-44DA-AA67-F504A8374E28}tf33968143_win32</Template>
  <TotalTime>1309</TotalTime>
  <Words>3001</Words>
  <Application>Microsoft Office PowerPoint</Application>
  <PresentationFormat>Widescreen</PresentationFormat>
  <Paragraphs>250</Paragraphs>
  <Slides>28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Liberation Sans Bold</vt:lpstr>
      <vt:lpstr>Liberation Sans Regular</vt:lpstr>
      <vt:lpstr>Arial</vt:lpstr>
      <vt:lpstr>Avenir Next LT Pro</vt:lpstr>
      <vt:lpstr>Calibri</vt:lpstr>
      <vt:lpstr>Times New Roman</vt:lpstr>
      <vt:lpstr>Personalizado</vt:lpstr>
      <vt:lpstr>The challenges of compiling Aeronautical English corpora and the proposal of the collaborative 'Aerocorpus' </vt:lpstr>
      <vt:lpstr>Agenda</vt:lpstr>
      <vt:lpstr>INTRODUCTION</vt:lpstr>
      <vt:lpstr>PROBLEM and Context</vt:lpstr>
      <vt:lpstr>Literature review</vt:lpstr>
      <vt:lpstr>Authors’ ae corpora</vt:lpstr>
      <vt:lpstr> THE WEBINARS</vt:lpstr>
      <vt:lpstr>PowerPoint Presentation</vt:lpstr>
      <vt:lpstr>3. The aerocorpus</vt:lpstr>
      <vt:lpstr>CHALLENGES</vt:lpstr>
      <vt:lpstr>ORALITY - TRANSCRIPTIONS</vt:lpstr>
      <vt:lpstr>copyright issues</vt:lpstr>
      <vt:lpstr>SIZE AND FEATURES </vt:lpstr>
      <vt:lpstr>SOuRCES - representativeness </vt:lpstr>
      <vt:lpstr>SHARING</vt:lpstr>
      <vt:lpstr>Figure 1: Aerocorpus map with location of participants</vt:lpstr>
      <vt:lpstr>TEMPLATE - header</vt:lpstr>
      <vt:lpstr>text</vt:lpstr>
      <vt:lpstr>PowerPoint Presentation</vt:lpstr>
      <vt:lpstr>TRAINING</vt:lpstr>
      <vt:lpstr>Table 1: Concordance of “Do you have…?” in Aerocorpus</vt:lpstr>
      <vt:lpstr>PowerPoint Presentation</vt:lpstr>
      <vt:lpstr>TESTING</vt:lpstr>
      <vt:lpstr>Table 2: Instances of the word “confirm” in Aerocorpus</vt:lpstr>
      <vt:lpstr>PowerPoint Presentation</vt:lpstr>
      <vt:lpstr>CONCLUSION</vt:lpstr>
      <vt:lpstr>REFERENCES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challenges of compiling Aeronautical English corpora and the proposal of the collaborative 'Aerocorpus'</dc:title>
  <dc:creator>Aline Pacheco</dc:creator>
  <cp:lastModifiedBy>Malila Prado</cp:lastModifiedBy>
  <cp:revision>36</cp:revision>
  <dcterms:created xsi:type="dcterms:W3CDTF">2024-03-16T13:36:48Z</dcterms:created>
  <dcterms:modified xsi:type="dcterms:W3CDTF">2024-03-27T03:25:30Z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