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Lst>
  <p:notesMasterIdLst>
    <p:notesMasterId r:id="rId67"/>
  </p:notesMasterIdLst>
  <p:sldIdLst>
    <p:sldId id="256" r:id="rId4"/>
    <p:sldId id="338" r:id="rId5"/>
    <p:sldId id="339" r:id="rId6"/>
    <p:sldId id="343" r:id="rId7"/>
    <p:sldId id="346" r:id="rId8"/>
    <p:sldId id="355" r:id="rId9"/>
    <p:sldId id="356" r:id="rId10"/>
    <p:sldId id="350" r:id="rId11"/>
    <p:sldId id="351" r:id="rId12"/>
    <p:sldId id="352" r:id="rId13"/>
    <p:sldId id="258" r:id="rId14"/>
    <p:sldId id="262" r:id="rId15"/>
    <p:sldId id="263" r:id="rId16"/>
    <p:sldId id="265" r:id="rId17"/>
    <p:sldId id="357" r:id="rId18"/>
    <p:sldId id="328" r:id="rId19"/>
    <p:sldId id="366" r:id="rId20"/>
    <p:sldId id="331" r:id="rId21"/>
    <p:sldId id="368" r:id="rId22"/>
    <p:sldId id="329" r:id="rId23"/>
    <p:sldId id="312" r:id="rId24"/>
    <p:sldId id="314" r:id="rId25"/>
    <p:sldId id="369" r:id="rId26"/>
    <p:sldId id="370" r:id="rId27"/>
    <p:sldId id="333" r:id="rId28"/>
    <p:sldId id="372" r:id="rId29"/>
    <p:sldId id="292" r:id="rId30"/>
    <p:sldId id="293" r:id="rId31"/>
    <p:sldId id="294" r:id="rId32"/>
    <p:sldId id="295" r:id="rId33"/>
    <p:sldId id="358" r:id="rId34"/>
    <p:sldId id="359" r:id="rId35"/>
    <p:sldId id="361" r:id="rId36"/>
    <p:sldId id="296" r:id="rId37"/>
    <p:sldId id="297" r:id="rId38"/>
    <p:sldId id="301" r:id="rId39"/>
    <p:sldId id="373" r:id="rId40"/>
    <p:sldId id="299" r:id="rId41"/>
    <p:sldId id="300" r:id="rId42"/>
    <p:sldId id="319" r:id="rId43"/>
    <p:sldId id="318" r:id="rId44"/>
    <p:sldId id="302" r:id="rId45"/>
    <p:sldId id="303" r:id="rId46"/>
    <p:sldId id="304" r:id="rId47"/>
    <p:sldId id="362" r:id="rId48"/>
    <p:sldId id="363" r:id="rId49"/>
    <p:sldId id="320" r:id="rId50"/>
    <p:sldId id="321" r:id="rId51"/>
    <p:sldId id="374" r:id="rId52"/>
    <p:sldId id="364" r:id="rId53"/>
    <p:sldId id="365" r:id="rId54"/>
    <p:sldId id="323" r:id="rId55"/>
    <p:sldId id="310" r:id="rId56"/>
    <p:sldId id="375" r:id="rId57"/>
    <p:sldId id="376" r:id="rId58"/>
    <p:sldId id="311" r:id="rId59"/>
    <p:sldId id="334" r:id="rId60"/>
    <p:sldId id="335" r:id="rId61"/>
    <p:sldId id="353" r:id="rId62"/>
    <p:sldId id="336" r:id="rId63"/>
    <p:sldId id="371" r:id="rId64"/>
    <p:sldId id="326" r:id="rId65"/>
    <p:sldId id="327"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19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662" autoAdjust="0"/>
  </p:normalViewPr>
  <p:slideViewPr>
    <p:cSldViewPr>
      <p:cViewPr varScale="1">
        <p:scale>
          <a:sx n="66" d="100"/>
          <a:sy n="66" d="100"/>
        </p:scale>
        <p:origin x="-1410"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50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22499D-C44E-47D5-BBE0-4500A04E7E78}" type="datetimeFigureOut">
              <a:rPr lang="en-GB" smtClean="0"/>
              <a:t>29/03/2017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6A9C28-FF07-4958-B13E-F742A27BD00A}" type="slidenum">
              <a:rPr lang="en-GB" smtClean="0"/>
              <a:t>‹#›</a:t>
            </a:fld>
            <a:endParaRPr lang="en-GB"/>
          </a:p>
        </p:txBody>
      </p:sp>
    </p:spTree>
    <p:extLst>
      <p:ext uri="{BB962C8B-B14F-4D97-AF65-F5344CB8AC3E}">
        <p14:creationId xmlns:p14="http://schemas.microsoft.com/office/powerpoint/2010/main" val="1762016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latin typeface="Arial" pitchFamily="34" charset="0"/>
              <a:ea typeface="ＭＳ Ｐゴシック" pitchFamily="34" charset="-128"/>
            </a:endParaRPr>
          </a:p>
        </p:txBody>
      </p:sp>
      <p:sp>
        <p:nvSpPr>
          <p:cNvPr id="1873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760133A4-7733-4D63-9DE3-BEA506BD06E5}" type="slidenum">
              <a:rPr lang="en-US" altLang="en-US" sz="1200" smtClean="0">
                <a:solidFill>
                  <a:prstClr val="black"/>
                </a:solidFill>
              </a:rPr>
              <a:pPr/>
              <a:t>2</a:t>
            </a:fld>
            <a:endParaRPr lang="en-US" altLang="en-US" sz="1200" smtClean="0">
              <a:solidFill>
                <a:prstClr val="black"/>
              </a:solidFill>
            </a:endParaRPr>
          </a:p>
        </p:txBody>
      </p:sp>
    </p:spTree>
    <p:extLst>
      <p:ext uri="{BB962C8B-B14F-4D97-AF65-F5344CB8AC3E}">
        <p14:creationId xmlns:p14="http://schemas.microsoft.com/office/powerpoint/2010/main" val="1307377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t" hangingPunct="1">
              <a:spcBef>
                <a:spcPct val="0"/>
              </a:spcBef>
            </a:pPr>
            <a:endParaRPr lang="en-GB" altLang="en-US" dirty="0" smtClean="0">
              <a:latin typeface="Arial" pitchFamily="34" charset="0"/>
              <a:ea typeface="ＭＳ Ｐゴシック" pitchFamily="34" charset="-128"/>
            </a:endParaRPr>
          </a:p>
          <a:p>
            <a:pPr algn="ctr" eaLnBrk="1" fontAlgn="t" hangingPunct="1">
              <a:lnSpc>
                <a:spcPts val="1300"/>
              </a:lnSpc>
              <a:spcBef>
                <a:spcPct val="0"/>
              </a:spcBef>
            </a:pPr>
            <a:r>
              <a:rPr lang="en-GB" altLang="en-US" b="1" dirty="0" smtClean="0">
                <a:solidFill>
                  <a:srgbClr val="000000"/>
                </a:solidFill>
                <a:latin typeface="Arial" pitchFamily="34" charset="0"/>
                <a:ea typeface="ＭＳ Ｐゴシック" pitchFamily="34" charset="-128"/>
              </a:rPr>
              <a:t>Year 1</a:t>
            </a:r>
            <a:endParaRPr lang="en-GB" altLang="en-US" dirty="0" smtClean="0">
              <a:latin typeface="Arial" pitchFamily="34" charset="0"/>
              <a:ea typeface="ＭＳ Ｐゴシック" pitchFamily="34" charset="-128"/>
            </a:endParaRPr>
          </a:p>
          <a:p>
            <a:pPr algn="ctr" eaLnBrk="1" hangingPunct="1">
              <a:lnSpc>
                <a:spcPts val="1300"/>
              </a:lnSpc>
              <a:spcBef>
                <a:spcPct val="0"/>
              </a:spcBef>
            </a:pPr>
            <a:r>
              <a:rPr lang="en-GB" altLang="en-US" b="1" dirty="0" smtClean="0">
                <a:solidFill>
                  <a:srgbClr val="000000"/>
                </a:solidFill>
                <a:latin typeface="Arial" pitchFamily="34" charset="0"/>
                <a:ea typeface="ＭＳ Ｐゴシック" pitchFamily="34" charset="-128"/>
              </a:rPr>
              <a:t>Year 2</a:t>
            </a:r>
            <a:endParaRPr lang="en-GB" altLang="en-US" dirty="0" smtClean="0">
              <a:latin typeface="Arial" pitchFamily="34" charset="0"/>
              <a:ea typeface="ＭＳ Ｐゴシック" pitchFamily="34" charset="-128"/>
            </a:endParaRPr>
          </a:p>
          <a:p>
            <a:pPr algn="ctr" eaLnBrk="1" hangingPunct="1">
              <a:lnSpc>
                <a:spcPts val="1300"/>
              </a:lnSpc>
              <a:spcBef>
                <a:spcPct val="0"/>
              </a:spcBef>
            </a:pPr>
            <a:r>
              <a:rPr lang="en-GB" altLang="en-US" b="1" dirty="0" smtClean="0">
                <a:solidFill>
                  <a:srgbClr val="000000"/>
                </a:solidFill>
                <a:latin typeface="Arial" pitchFamily="34" charset="0"/>
                <a:ea typeface="ＭＳ Ｐゴシック" pitchFamily="34" charset="-128"/>
              </a:rPr>
              <a:t>Year 3</a:t>
            </a:r>
            <a:endParaRPr lang="en-GB" altLang="en-US" dirty="0" smtClean="0">
              <a:latin typeface="Arial" pitchFamily="34" charset="0"/>
              <a:ea typeface="ＭＳ Ｐゴシック" pitchFamily="34" charset="-128"/>
            </a:endParaRPr>
          </a:p>
          <a:p>
            <a:pPr algn="ctr" eaLnBrk="1" hangingPunct="1">
              <a:lnSpc>
                <a:spcPts val="1300"/>
              </a:lnSpc>
              <a:spcBef>
                <a:spcPct val="0"/>
              </a:spcBef>
            </a:pPr>
            <a:r>
              <a:rPr lang="en-GB" altLang="en-US" b="1" dirty="0" smtClean="0">
                <a:solidFill>
                  <a:srgbClr val="000000"/>
                </a:solidFill>
                <a:latin typeface="Arial" pitchFamily="34" charset="0"/>
                <a:ea typeface="ＭＳ Ｐゴシック" pitchFamily="34" charset="-128"/>
              </a:rPr>
              <a:t>Year 4</a:t>
            </a:r>
            <a:endParaRPr lang="en-GB" altLang="en-US" dirty="0" smtClean="0">
              <a:latin typeface="Arial" pitchFamily="34" charset="0"/>
              <a:ea typeface="ＭＳ Ｐゴシック" pitchFamily="34" charset="-128"/>
            </a:endParaRPr>
          </a:p>
          <a:p>
            <a:pPr eaLnBrk="1" fontAlgn="t" hangingPunct="1">
              <a:spcBef>
                <a:spcPct val="0"/>
              </a:spcBef>
            </a:pPr>
            <a:r>
              <a:rPr lang="en-GB" altLang="en-US" dirty="0" smtClean="0">
                <a:solidFill>
                  <a:srgbClr val="000000"/>
                </a:solidFill>
                <a:latin typeface="Arial Rounded MT Bold" pitchFamily="34" charset="0"/>
                <a:ea typeface="ＭＳ Ｐゴシック" pitchFamily="34" charset="-128"/>
              </a:rPr>
              <a:t>Arts &amp; Humanities</a:t>
            </a:r>
            <a:endParaRPr lang="en-GB" altLang="en-US" dirty="0" smtClean="0">
              <a:latin typeface="Arial" pitchFamily="34" charset="0"/>
              <a:ea typeface="ＭＳ Ｐゴシック" pitchFamily="34" charset="-128"/>
            </a:endParaRPr>
          </a:p>
          <a:p>
            <a:pPr algn="ctr" eaLnBrk="1" fontAlgn="t" hangingPunct="1">
              <a:spcBef>
                <a:spcPct val="0"/>
              </a:spcBef>
            </a:pPr>
            <a:r>
              <a:rPr lang="en-GB" altLang="en-US" dirty="0" smtClean="0">
                <a:solidFill>
                  <a:srgbClr val="000000"/>
                </a:solidFill>
                <a:latin typeface="Arial" pitchFamily="34" charset="0"/>
                <a:ea typeface="ＭＳ Ｐゴシック" pitchFamily="34" charset="-128"/>
              </a:rPr>
              <a:t>255</a:t>
            </a:r>
            <a:endParaRPr lang="en-GB" altLang="en-US" dirty="0" smtClean="0">
              <a:latin typeface="Arial" pitchFamily="34" charset="0"/>
              <a:ea typeface="ＭＳ Ｐゴシック" pitchFamily="34" charset="-128"/>
            </a:endParaRPr>
          </a:p>
          <a:p>
            <a:pPr algn="ctr" eaLnBrk="1" fontAlgn="t" hangingPunct="1">
              <a:spcBef>
                <a:spcPct val="0"/>
              </a:spcBef>
            </a:pPr>
            <a:r>
              <a:rPr lang="en-GB" altLang="en-US" dirty="0" smtClean="0">
                <a:solidFill>
                  <a:srgbClr val="000000"/>
                </a:solidFill>
                <a:latin typeface="Arial" pitchFamily="34" charset="0"/>
                <a:ea typeface="ＭＳ Ｐゴシック" pitchFamily="34" charset="-128"/>
              </a:rPr>
              <a:t>229</a:t>
            </a:r>
            <a:endParaRPr lang="en-GB" altLang="en-US" dirty="0" smtClean="0">
              <a:latin typeface="Arial" pitchFamily="34" charset="0"/>
              <a:ea typeface="ＭＳ Ｐゴシック" pitchFamily="34" charset="-128"/>
            </a:endParaRPr>
          </a:p>
          <a:p>
            <a:pPr algn="ctr" eaLnBrk="1" fontAlgn="t" hangingPunct="1">
              <a:spcBef>
                <a:spcPct val="0"/>
              </a:spcBef>
            </a:pPr>
            <a:r>
              <a:rPr lang="en-GB" altLang="en-US" dirty="0" smtClean="0">
                <a:solidFill>
                  <a:srgbClr val="000000"/>
                </a:solidFill>
                <a:latin typeface="Arial" pitchFamily="34" charset="0"/>
                <a:ea typeface="ＭＳ Ｐゴシック" pitchFamily="34" charset="-128"/>
              </a:rPr>
              <a:t>160</a:t>
            </a:r>
            <a:endParaRPr lang="en-GB" altLang="en-US" dirty="0" smtClean="0">
              <a:latin typeface="Arial" pitchFamily="34" charset="0"/>
              <a:ea typeface="ＭＳ Ｐゴシック" pitchFamily="34" charset="-128"/>
            </a:endParaRPr>
          </a:p>
          <a:p>
            <a:pPr algn="ctr" eaLnBrk="1" fontAlgn="t" hangingPunct="1">
              <a:spcBef>
                <a:spcPct val="0"/>
              </a:spcBef>
            </a:pPr>
            <a:r>
              <a:rPr lang="en-GB" altLang="en-US" dirty="0" smtClean="0">
                <a:solidFill>
                  <a:srgbClr val="000000"/>
                </a:solidFill>
                <a:latin typeface="Arial" pitchFamily="34" charset="0"/>
                <a:ea typeface="ＭＳ Ｐゴシック" pitchFamily="34" charset="-128"/>
              </a:rPr>
              <a:t> 80</a:t>
            </a:r>
            <a:endParaRPr lang="en-GB" altLang="en-US" dirty="0" smtClean="0">
              <a:latin typeface="Arial" pitchFamily="34" charset="0"/>
              <a:ea typeface="ＭＳ Ｐゴシック" pitchFamily="34" charset="-128"/>
            </a:endParaRPr>
          </a:p>
          <a:p>
            <a:pPr eaLnBrk="1" fontAlgn="t" hangingPunct="1">
              <a:spcBef>
                <a:spcPct val="0"/>
              </a:spcBef>
            </a:pPr>
            <a:r>
              <a:rPr lang="en-GB" altLang="en-US" dirty="0" smtClean="0">
                <a:solidFill>
                  <a:srgbClr val="000000"/>
                </a:solidFill>
                <a:latin typeface="Arial Rounded MT Bold" pitchFamily="34" charset="0"/>
                <a:ea typeface="ＭＳ Ｐゴシック" pitchFamily="34" charset="-128"/>
              </a:rPr>
              <a:t>Life Sciences</a:t>
            </a:r>
            <a:endParaRPr lang="en-GB" altLang="en-US" dirty="0" smtClean="0">
              <a:latin typeface="Arial" pitchFamily="34" charset="0"/>
              <a:ea typeface="ＭＳ Ｐゴシック" pitchFamily="34" charset="-128"/>
            </a:endParaRPr>
          </a:p>
          <a:p>
            <a:pPr algn="ctr" eaLnBrk="1" fontAlgn="t" hangingPunct="1">
              <a:spcBef>
                <a:spcPct val="0"/>
              </a:spcBef>
            </a:pPr>
            <a:r>
              <a:rPr lang="en-GB" altLang="en-US" dirty="0" smtClean="0">
                <a:solidFill>
                  <a:srgbClr val="000000"/>
                </a:solidFill>
                <a:latin typeface="Arial" pitchFamily="34" charset="0"/>
                <a:ea typeface="ＭＳ Ｐゴシック" pitchFamily="34" charset="-128"/>
              </a:rPr>
              <a:t>188</a:t>
            </a:r>
            <a:endParaRPr lang="en-GB" altLang="en-US" dirty="0" smtClean="0">
              <a:latin typeface="Arial" pitchFamily="34" charset="0"/>
              <a:ea typeface="ＭＳ Ｐゴシック" pitchFamily="34" charset="-128"/>
            </a:endParaRPr>
          </a:p>
          <a:p>
            <a:pPr algn="ctr" eaLnBrk="1" fontAlgn="t" hangingPunct="1">
              <a:spcBef>
                <a:spcPct val="0"/>
              </a:spcBef>
            </a:pPr>
            <a:r>
              <a:rPr lang="en-GB" altLang="en-US" dirty="0" smtClean="0">
                <a:solidFill>
                  <a:srgbClr val="000000"/>
                </a:solidFill>
                <a:latin typeface="Arial" pitchFamily="34" charset="0"/>
                <a:ea typeface="ＭＳ Ｐゴシック" pitchFamily="34" charset="-128"/>
              </a:rPr>
              <a:t>206</a:t>
            </a:r>
            <a:endParaRPr lang="en-GB" altLang="en-US" dirty="0" smtClean="0">
              <a:latin typeface="Arial" pitchFamily="34" charset="0"/>
              <a:ea typeface="ＭＳ Ｐゴシック" pitchFamily="34" charset="-128"/>
            </a:endParaRPr>
          </a:p>
          <a:p>
            <a:pPr algn="ctr" eaLnBrk="1" fontAlgn="t" hangingPunct="1">
              <a:spcBef>
                <a:spcPct val="0"/>
              </a:spcBef>
            </a:pPr>
            <a:r>
              <a:rPr lang="en-GB" altLang="en-US" dirty="0" smtClean="0">
                <a:solidFill>
                  <a:srgbClr val="000000"/>
                </a:solidFill>
                <a:latin typeface="Arial" pitchFamily="34" charset="0"/>
                <a:ea typeface="ＭＳ Ｐゴシック" pitchFamily="34" charset="-128"/>
              </a:rPr>
              <a:t>120</a:t>
            </a:r>
            <a:endParaRPr lang="en-GB" altLang="en-US" dirty="0" smtClean="0">
              <a:latin typeface="Arial" pitchFamily="34" charset="0"/>
              <a:ea typeface="ＭＳ Ｐゴシック" pitchFamily="34" charset="-128"/>
            </a:endParaRPr>
          </a:p>
          <a:p>
            <a:pPr algn="ctr" eaLnBrk="1" fontAlgn="t" hangingPunct="1">
              <a:spcBef>
                <a:spcPct val="0"/>
              </a:spcBef>
            </a:pPr>
            <a:r>
              <a:rPr lang="en-GB" altLang="en-US" dirty="0" smtClean="0">
                <a:solidFill>
                  <a:srgbClr val="000000"/>
                </a:solidFill>
                <a:latin typeface="Arial" pitchFamily="34" charset="0"/>
                <a:ea typeface="ＭＳ Ｐゴシック" pitchFamily="34" charset="-128"/>
              </a:rPr>
              <a:t>205</a:t>
            </a:r>
            <a:endParaRPr lang="en-GB" altLang="en-US" dirty="0" smtClean="0">
              <a:latin typeface="Arial" pitchFamily="34" charset="0"/>
              <a:ea typeface="ＭＳ Ｐゴシック" pitchFamily="34" charset="-128"/>
            </a:endParaRPr>
          </a:p>
          <a:p>
            <a:pPr eaLnBrk="1" fontAlgn="t" hangingPunct="1">
              <a:spcBef>
                <a:spcPct val="0"/>
              </a:spcBef>
            </a:pPr>
            <a:r>
              <a:rPr lang="en-GB" altLang="en-US" dirty="0" smtClean="0">
                <a:solidFill>
                  <a:srgbClr val="000000"/>
                </a:solidFill>
                <a:latin typeface="Arial Rounded MT Bold" pitchFamily="34" charset="0"/>
                <a:ea typeface="ＭＳ Ｐゴシック" pitchFamily="34" charset="-128"/>
              </a:rPr>
              <a:t>Physical Sciences</a:t>
            </a:r>
            <a:endParaRPr lang="en-GB" altLang="en-US" dirty="0" smtClean="0">
              <a:latin typeface="Arial" pitchFamily="34" charset="0"/>
              <a:ea typeface="ＭＳ Ｐゴシック" pitchFamily="34" charset="-128"/>
            </a:endParaRPr>
          </a:p>
          <a:p>
            <a:pPr algn="ctr" eaLnBrk="1" fontAlgn="t" hangingPunct="1">
              <a:spcBef>
                <a:spcPct val="0"/>
              </a:spcBef>
            </a:pPr>
            <a:r>
              <a:rPr lang="en-GB" altLang="en-US" dirty="0" smtClean="0">
                <a:solidFill>
                  <a:srgbClr val="000000"/>
                </a:solidFill>
                <a:latin typeface="Arial" pitchFamily="34" charset="0"/>
                <a:ea typeface="ＭＳ Ｐゴシック" pitchFamily="34" charset="-128"/>
              </a:rPr>
              <a:t>181</a:t>
            </a:r>
            <a:endParaRPr lang="en-GB" altLang="en-US" dirty="0" smtClean="0">
              <a:latin typeface="Arial" pitchFamily="34" charset="0"/>
              <a:ea typeface="ＭＳ Ｐゴシック" pitchFamily="34" charset="-128"/>
            </a:endParaRPr>
          </a:p>
          <a:p>
            <a:pPr algn="ctr" eaLnBrk="1" fontAlgn="t" hangingPunct="1">
              <a:spcBef>
                <a:spcPct val="0"/>
              </a:spcBef>
            </a:pPr>
            <a:r>
              <a:rPr lang="en-GB" altLang="en-US" dirty="0" smtClean="0">
                <a:solidFill>
                  <a:srgbClr val="000000"/>
                </a:solidFill>
                <a:latin typeface="Arial" pitchFamily="34" charset="0"/>
                <a:ea typeface="ＭＳ Ｐゴシック" pitchFamily="34" charset="-128"/>
              </a:rPr>
              <a:t>154</a:t>
            </a:r>
            <a:endParaRPr lang="en-GB" altLang="en-US" dirty="0" smtClean="0">
              <a:latin typeface="Arial" pitchFamily="34" charset="0"/>
              <a:ea typeface="ＭＳ Ｐゴシック" pitchFamily="34" charset="-128"/>
            </a:endParaRPr>
          </a:p>
          <a:p>
            <a:pPr algn="ctr" eaLnBrk="1" fontAlgn="t" hangingPunct="1">
              <a:spcBef>
                <a:spcPct val="0"/>
              </a:spcBef>
            </a:pPr>
            <a:r>
              <a:rPr lang="en-GB" altLang="en-US" dirty="0" smtClean="0">
                <a:solidFill>
                  <a:srgbClr val="000000"/>
                </a:solidFill>
                <a:latin typeface="Arial" pitchFamily="34" charset="0"/>
                <a:ea typeface="ＭＳ Ｐゴシック" pitchFamily="34" charset="-128"/>
              </a:rPr>
              <a:t>156</a:t>
            </a:r>
            <a:endParaRPr lang="en-GB" altLang="en-US" dirty="0" smtClean="0">
              <a:latin typeface="Arial" pitchFamily="34" charset="0"/>
              <a:ea typeface="ＭＳ Ｐゴシック" pitchFamily="34" charset="-128"/>
            </a:endParaRPr>
          </a:p>
          <a:p>
            <a:pPr algn="ctr" eaLnBrk="1" fontAlgn="t" hangingPunct="1">
              <a:spcBef>
                <a:spcPct val="0"/>
              </a:spcBef>
            </a:pPr>
            <a:r>
              <a:rPr lang="en-GB" altLang="en-US" dirty="0" smtClean="0">
                <a:solidFill>
                  <a:srgbClr val="000000"/>
                </a:solidFill>
                <a:latin typeface="Arial" pitchFamily="34" charset="0"/>
                <a:ea typeface="ＭＳ Ｐゴシック" pitchFamily="34" charset="-128"/>
              </a:rPr>
              <a:t>133</a:t>
            </a:r>
            <a:endParaRPr lang="en-GB" altLang="en-US" dirty="0" smtClean="0">
              <a:latin typeface="Arial" pitchFamily="34" charset="0"/>
              <a:ea typeface="ＭＳ Ｐゴシック" pitchFamily="34" charset="-128"/>
            </a:endParaRPr>
          </a:p>
          <a:p>
            <a:pPr eaLnBrk="1" fontAlgn="t" hangingPunct="1">
              <a:spcBef>
                <a:spcPct val="0"/>
              </a:spcBef>
            </a:pPr>
            <a:r>
              <a:rPr lang="en-GB" altLang="en-US" dirty="0" smtClean="0">
                <a:solidFill>
                  <a:srgbClr val="000000"/>
                </a:solidFill>
                <a:latin typeface="Arial Rounded MT Bold" pitchFamily="34" charset="0"/>
                <a:ea typeface="ＭＳ Ｐゴシック" pitchFamily="34" charset="-128"/>
              </a:rPr>
              <a:t>Social Sciences</a:t>
            </a:r>
            <a:endParaRPr lang="en-GB" altLang="en-US" dirty="0" smtClean="0">
              <a:latin typeface="Arial" pitchFamily="34" charset="0"/>
              <a:ea typeface="ＭＳ Ｐゴシック" pitchFamily="34" charset="-128"/>
            </a:endParaRPr>
          </a:p>
          <a:p>
            <a:pPr algn="ctr" eaLnBrk="1" fontAlgn="t" hangingPunct="1">
              <a:spcBef>
                <a:spcPct val="0"/>
              </a:spcBef>
            </a:pPr>
            <a:r>
              <a:rPr lang="en-GB" altLang="en-US" dirty="0" smtClean="0">
                <a:solidFill>
                  <a:srgbClr val="000000"/>
                </a:solidFill>
                <a:latin typeface="Arial" pitchFamily="34" charset="0"/>
                <a:ea typeface="ＭＳ Ｐゴシック" pitchFamily="34" charset="-128"/>
              </a:rPr>
              <a:t>216</a:t>
            </a:r>
            <a:endParaRPr lang="en-GB" altLang="en-US" dirty="0" smtClean="0">
              <a:latin typeface="Arial" pitchFamily="34" charset="0"/>
              <a:ea typeface="ＭＳ Ｐゴシック" pitchFamily="34" charset="-128"/>
            </a:endParaRPr>
          </a:p>
          <a:p>
            <a:pPr algn="ctr" eaLnBrk="1" fontAlgn="t" hangingPunct="1">
              <a:spcBef>
                <a:spcPct val="0"/>
              </a:spcBef>
            </a:pPr>
            <a:r>
              <a:rPr lang="en-GB" altLang="en-US" dirty="0" smtClean="0">
                <a:solidFill>
                  <a:srgbClr val="000000"/>
                </a:solidFill>
                <a:latin typeface="Arial" pitchFamily="34" charset="0"/>
                <a:ea typeface="ＭＳ Ｐゴシック" pitchFamily="34" charset="-128"/>
              </a:rPr>
              <a:t>198</a:t>
            </a:r>
            <a:endParaRPr lang="en-GB" altLang="en-US" dirty="0" smtClean="0">
              <a:latin typeface="Arial" pitchFamily="34" charset="0"/>
              <a:ea typeface="ＭＳ Ｐゴシック" pitchFamily="34" charset="-128"/>
            </a:endParaRPr>
          </a:p>
          <a:p>
            <a:pPr algn="ctr" eaLnBrk="1" fontAlgn="t" hangingPunct="1">
              <a:spcBef>
                <a:spcPct val="0"/>
              </a:spcBef>
            </a:pPr>
            <a:r>
              <a:rPr lang="en-GB" altLang="en-US" dirty="0" smtClean="0">
                <a:solidFill>
                  <a:srgbClr val="000000"/>
                </a:solidFill>
                <a:latin typeface="Arial" pitchFamily="34" charset="0"/>
                <a:ea typeface="ＭＳ Ｐゴシック" pitchFamily="34" charset="-128"/>
              </a:rPr>
              <a:t>170</a:t>
            </a:r>
            <a:endParaRPr lang="en-GB" altLang="en-US" dirty="0" smtClean="0">
              <a:latin typeface="Arial" pitchFamily="34" charset="0"/>
              <a:ea typeface="ＭＳ Ｐゴシック" pitchFamily="34" charset="-128"/>
            </a:endParaRPr>
          </a:p>
          <a:p>
            <a:pPr algn="ctr" eaLnBrk="1" fontAlgn="t" hangingPunct="1">
              <a:spcBef>
                <a:spcPct val="0"/>
              </a:spcBef>
            </a:pPr>
            <a:r>
              <a:rPr lang="en-GB" altLang="en-US" dirty="0" smtClean="0">
                <a:solidFill>
                  <a:srgbClr val="000000"/>
                </a:solidFill>
                <a:latin typeface="Arial" pitchFamily="34" charset="0"/>
                <a:ea typeface="ＭＳ Ｐゴシック" pitchFamily="34" charset="-128"/>
              </a:rPr>
              <a:t>207</a:t>
            </a:r>
            <a:endParaRPr lang="en-GB" altLang="en-US" dirty="0" smtClean="0">
              <a:latin typeface="Arial" pitchFamily="34" charset="0"/>
              <a:ea typeface="ＭＳ Ｐゴシック" pitchFamily="34" charset="-128"/>
            </a:endParaRPr>
          </a:p>
          <a:p>
            <a:endParaRPr lang="en-US" altLang="en-US" dirty="0" smtClean="0">
              <a:latin typeface="Arial" pitchFamily="34" charset="0"/>
              <a:ea typeface="ＭＳ Ｐゴシック" pitchFamily="34" charset="-128"/>
            </a:endParaRPr>
          </a:p>
        </p:txBody>
      </p:sp>
      <p:sp>
        <p:nvSpPr>
          <p:cNvPr id="1884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9A2305C6-8B43-4CAE-95AE-DD234DC73E7C}" type="slidenum">
              <a:rPr lang="en-GB" altLang="en-US" sz="1200" smtClean="0">
                <a:solidFill>
                  <a:srgbClr val="000000"/>
                </a:solidFill>
                <a:cs typeface="Arial" pitchFamily="34" charset="0"/>
              </a:rPr>
              <a:pPr/>
              <a:t>3</a:t>
            </a:fld>
            <a:endParaRPr lang="en-GB" altLang="en-US" sz="1200" smtClean="0">
              <a:solidFill>
                <a:srgbClr val="000000"/>
              </a:solidFill>
              <a:cs typeface="Arial" pitchFamily="34" charset="0"/>
            </a:endParaRPr>
          </a:p>
        </p:txBody>
      </p:sp>
    </p:spTree>
    <p:extLst>
      <p:ext uri="{BB962C8B-B14F-4D97-AF65-F5344CB8AC3E}">
        <p14:creationId xmlns:p14="http://schemas.microsoft.com/office/powerpoint/2010/main" val="39151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a typeface="ＭＳ Ｐゴシック" pitchFamily="34" charset="-128"/>
            </a:endParaRPr>
          </a:p>
        </p:txBody>
      </p:sp>
      <p:sp>
        <p:nvSpPr>
          <p:cNvPr id="1945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E0B93B8D-AA7D-446E-A987-8C6FADE87990}" type="slidenum">
              <a:rPr lang="en-US" altLang="en-US" sz="1200" smtClean="0">
                <a:solidFill>
                  <a:srgbClr val="000000"/>
                </a:solidFill>
              </a:rPr>
              <a:pPr/>
              <a:t>4</a:t>
            </a:fld>
            <a:endParaRPr lang="en-US" altLang="en-US" sz="1200" smtClean="0">
              <a:solidFill>
                <a:srgbClr val="000000"/>
              </a:solidFill>
            </a:endParaRPr>
          </a:p>
        </p:txBody>
      </p:sp>
    </p:spTree>
    <p:extLst>
      <p:ext uri="{BB962C8B-B14F-4D97-AF65-F5344CB8AC3E}">
        <p14:creationId xmlns:p14="http://schemas.microsoft.com/office/powerpoint/2010/main" val="129109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6A9C28-FF07-4958-B13E-F742A27BD00A}" type="slidenum">
              <a:rPr lang="en-GB" smtClean="0"/>
              <a:t>15</a:t>
            </a:fld>
            <a:endParaRPr lang="en-GB"/>
          </a:p>
        </p:txBody>
      </p:sp>
    </p:spTree>
    <p:extLst>
      <p:ext uri="{BB962C8B-B14F-4D97-AF65-F5344CB8AC3E}">
        <p14:creationId xmlns:p14="http://schemas.microsoft.com/office/powerpoint/2010/main" val="433867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6A9C28-FF07-4958-B13E-F742A27BD00A}" type="slidenum">
              <a:rPr lang="en-GB" smtClean="0"/>
              <a:t>16</a:t>
            </a:fld>
            <a:endParaRPr lang="en-GB"/>
          </a:p>
        </p:txBody>
      </p:sp>
    </p:spTree>
    <p:extLst>
      <p:ext uri="{BB962C8B-B14F-4D97-AF65-F5344CB8AC3E}">
        <p14:creationId xmlns:p14="http://schemas.microsoft.com/office/powerpoint/2010/main" val="3978629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6A9C28-FF07-4958-B13E-F742A27BD00A}" type="slidenum">
              <a:rPr lang="en-GB" smtClean="0"/>
              <a:t>17</a:t>
            </a:fld>
            <a:endParaRPr lang="en-GB"/>
          </a:p>
        </p:txBody>
      </p:sp>
    </p:spTree>
    <p:extLst>
      <p:ext uri="{BB962C8B-B14F-4D97-AF65-F5344CB8AC3E}">
        <p14:creationId xmlns:p14="http://schemas.microsoft.com/office/powerpoint/2010/main" val="383843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6A9C28-FF07-4958-B13E-F742A27BD00A}" type="slidenum">
              <a:rPr lang="en-GB" smtClean="0"/>
              <a:t>61</a:t>
            </a:fld>
            <a:endParaRPr lang="en-GB"/>
          </a:p>
        </p:txBody>
      </p:sp>
    </p:spTree>
    <p:extLst>
      <p:ext uri="{BB962C8B-B14F-4D97-AF65-F5344CB8AC3E}">
        <p14:creationId xmlns:p14="http://schemas.microsoft.com/office/powerpoint/2010/main" val="337909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E39D30F6-43DC-4738-951A-EF8AF24334C0}" type="datetimeFigureOut">
              <a:rPr lang="en-GB"/>
              <a:pPr>
                <a:defRPr/>
              </a:pPr>
              <a:t>29/03/2017</a:t>
            </a:fld>
            <a:endParaRPr lang="en-GB"/>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7FC73CE5-9796-4833-843C-4B4815D8A25E}" type="slidenum">
              <a:rPr lang="en-GB"/>
              <a:pPr>
                <a:defRPr/>
              </a:pPr>
              <a:t>‹#›</a:t>
            </a:fld>
            <a:endParaRPr lang="en-GB"/>
          </a:p>
        </p:txBody>
      </p:sp>
    </p:spTree>
    <p:extLst>
      <p:ext uri="{BB962C8B-B14F-4D97-AF65-F5344CB8AC3E}">
        <p14:creationId xmlns:p14="http://schemas.microsoft.com/office/powerpoint/2010/main" val="1825619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F6CF8A19-0E5E-4734-9392-4CE6FADD445A}" type="datetimeFigureOut">
              <a:rPr lang="en-GB"/>
              <a:pPr>
                <a:defRPr/>
              </a:pPr>
              <a:t>29/03/2017</a:t>
            </a:fld>
            <a:endParaRPr lang="en-GB"/>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3F741B31-BEBA-4B4D-872F-904CD8F2276D}" type="slidenum">
              <a:rPr lang="en-GB"/>
              <a:pPr>
                <a:defRPr/>
              </a:pPr>
              <a:t>‹#›</a:t>
            </a:fld>
            <a:endParaRPr lang="en-GB"/>
          </a:p>
        </p:txBody>
      </p:sp>
    </p:spTree>
    <p:extLst>
      <p:ext uri="{BB962C8B-B14F-4D97-AF65-F5344CB8AC3E}">
        <p14:creationId xmlns:p14="http://schemas.microsoft.com/office/powerpoint/2010/main" val="20529992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6179E352-DBFF-4A6F-814C-9E3C55F0BB41}" type="datetimeFigureOut">
              <a:rPr lang="en-GB"/>
              <a:pPr>
                <a:defRPr/>
              </a:pPr>
              <a:t>29/03/2017</a:t>
            </a:fld>
            <a:endParaRPr lang="en-GB"/>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C244C26C-D886-4E59-B60B-3310DFD3931B}" type="slidenum">
              <a:rPr lang="en-GB"/>
              <a:pPr>
                <a:defRPr/>
              </a:pPr>
              <a:t>‹#›</a:t>
            </a:fld>
            <a:endParaRPr lang="en-GB"/>
          </a:p>
        </p:txBody>
      </p:sp>
    </p:spTree>
    <p:extLst>
      <p:ext uri="{BB962C8B-B14F-4D97-AF65-F5344CB8AC3E}">
        <p14:creationId xmlns:p14="http://schemas.microsoft.com/office/powerpoint/2010/main" val="1894811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F17C3754-327F-4AC0-AC09-D005231AF22F}" type="datetimeFigureOut">
              <a:rPr lang="en-GB"/>
              <a:pPr>
                <a:defRPr/>
              </a:pPr>
              <a:t>29/03/2017</a:t>
            </a:fld>
            <a:endParaRPr lang="en-GB"/>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GB"/>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946EA6F3-E8DB-47D7-9122-FB6EA4317A4F}" type="slidenum">
              <a:rPr lang="en-GB"/>
              <a:pPr>
                <a:defRPr/>
              </a:pPr>
              <a:t>‹#›</a:t>
            </a:fld>
            <a:endParaRPr lang="en-GB"/>
          </a:p>
        </p:txBody>
      </p:sp>
    </p:spTree>
    <p:extLst>
      <p:ext uri="{BB962C8B-B14F-4D97-AF65-F5344CB8AC3E}">
        <p14:creationId xmlns:p14="http://schemas.microsoft.com/office/powerpoint/2010/main" val="25374906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A71CFC7A-30D7-4D6C-BAD0-2EBAECAC4B5F}" type="datetimeFigureOut">
              <a:rPr lang="en-GB"/>
              <a:pPr>
                <a:defRPr/>
              </a:pPr>
              <a:t>29/03/2017</a:t>
            </a:fld>
            <a:endParaRPr lang="en-GB"/>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GB"/>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A378E4BF-60F1-4C3E-99CB-A8476AAF341F}" type="slidenum">
              <a:rPr lang="en-GB"/>
              <a:pPr>
                <a:defRPr/>
              </a:pPr>
              <a:t>‹#›</a:t>
            </a:fld>
            <a:endParaRPr lang="en-GB"/>
          </a:p>
        </p:txBody>
      </p:sp>
    </p:spTree>
    <p:extLst>
      <p:ext uri="{BB962C8B-B14F-4D97-AF65-F5344CB8AC3E}">
        <p14:creationId xmlns:p14="http://schemas.microsoft.com/office/powerpoint/2010/main" val="25900723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3DC309DE-EAC0-4D18-A8E4-CBAC0D065C97}" type="datetimeFigureOut">
              <a:rPr lang="en-GB"/>
              <a:pPr>
                <a:defRPr/>
              </a:pPr>
              <a:t>29/03/2017</a:t>
            </a:fld>
            <a:endParaRPr lang="en-GB"/>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GB"/>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6DAC12DD-C7D1-4D64-89B6-3B10E8767AED}" type="slidenum">
              <a:rPr lang="en-GB"/>
              <a:pPr>
                <a:defRPr/>
              </a:pPr>
              <a:t>‹#›</a:t>
            </a:fld>
            <a:endParaRPr lang="en-GB"/>
          </a:p>
        </p:txBody>
      </p:sp>
    </p:spTree>
    <p:extLst>
      <p:ext uri="{BB962C8B-B14F-4D97-AF65-F5344CB8AC3E}">
        <p14:creationId xmlns:p14="http://schemas.microsoft.com/office/powerpoint/2010/main" val="12630304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EF4FD9A8-9B44-4DE0-87B7-B7C7CB58ED88}" type="datetimeFigureOut">
              <a:rPr lang="en-GB"/>
              <a:pPr>
                <a:defRPr/>
              </a:pPr>
              <a:t>29/03/2017</a:t>
            </a:fld>
            <a:endParaRPr lang="en-GB"/>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GB"/>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A3EF2342-AFEA-47F0-9F70-2F0EA90C04DB}" type="slidenum">
              <a:rPr lang="en-GB"/>
              <a:pPr>
                <a:defRPr/>
              </a:pPr>
              <a:t>‹#›</a:t>
            </a:fld>
            <a:endParaRPr lang="en-GB"/>
          </a:p>
        </p:txBody>
      </p:sp>
    </p:spTree>
    <p:extLst>
      <p:ext uri="{BB962C8B-B14F-4D97-AF65-F5344CB8AC3E}">
        <p14:creationId xmlns:p14="http://schemas.microsoft.com/office/powerpoint/2010/main" val="14967080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B499F38E-87D0-4822-826E-6C8CD0C81DC5}" type="datetimeFigureOut">
              <a:rPr lang="en-GB"/>
              <a:pPr>
                <a:defRPr/>
              </a:pPr>
              <a:t>29/03/2017</a:t>
            </a:fld>
            <a:endParaRPr lang="en-GB"/>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GB"/>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34A6771E-BF09-4E32-B3FB-C279DCE6A560}" type="slidenum">
              <a:rPr lang="en-GB"/>
              <a:pPr>
                <a:defRPr/>
              </a:pPr>
              <a:t>‹#›</a:t>
            </a:fld>
            <a:endParaRPr lang="en-GB"/>
          </a:p>
        </p:txBody>
      </p:sp>
    </p:spTree>
    <p:extLst>
      <p:ext uri="{BB962C8B-B14F-4D97-AF65-F5344CB8AC3E}">
        <p14:creationId xmlns:p14="http://schemas.microsoft.com/office/powerpoint/2010/main" val="3978433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9737F07B-357C-4F88-A093-21FF83328192}" type="datetimeFigureOut">
              <a:rPr lang="en-GB"/>
              <a:pPr>
                <a:defRPr/>
              </a:pPr>
              <a:t>29/03/2017</a:t>
            </a:fld>
            <a:endParaRPr lang="en-GB"/>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GB"/>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9D45A297-FAB5-4322-84E2-1F4E4A94BC9A}" type="slidenum">
              <a:rPr lang="en-GB"/>
              <a:pPr>
                <a:defRPr/>
              </a:pPr>
              <a:t>‹#›</a:t>
            </a:fld>
            <a:endParaRPr lang="en-GB"/>
          </a:p>
        </p:txBody>
      </p:sp>
    </p:spTree>
    <p:extLst>
      <p:ext uri="{BB962C8B-B14F-4D97-AF65-F5344CB8AC3E}">
        <p14:creationId xmlns:p14="http://schemas.microsoft.com/office/powerpoint/2010/main" val="23873444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90C1E0D5-A63F-463C-8DA8-D18E4641C6F9}" type="datetimeFigureOut">
              <a:rPr lang="en-GB"/>
              <a:pPr>
                <a:defRPr/>
              </a:pPr>
              <a:t>29/03/2017</a:t>
            </a:fld>
            <a:endParaRPr lang="en-GB"/>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4A96A45D-E57D-4071-85DB-ADF642987DA1}" type="slidenum">
              <a:rPr lang="en-GB"/>
              <a:pPr>
                <a:defRPr/>
              </a:pPr>
              <a:t>‹#›</a:t>
            </a:fld>
            <a:endParaRPr lang="en-GB"/>
          </a:p>
        </p:txBody>
      </p:sp>
    </p:spTree>
    <p:extLst>
      <p:ext uri="{BB962C8B-B14F-4D97-AF65-F5344CB8AC3E}">
        <p14:creationId xmlns:p14="http://schemas.microsoft.com/office/powerpoint/2010/main" val="42867473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FC6A6C22-3F80-4360-90C2-B69719DD96AC}" type="datetimeFigureOut">
              <a:rPr lang="en-GB"/>
              <a:pPr>
                <a:defRPr/>
              </a:pPr>
              <a:t>29/03/2017</a:t>
            </a:fld>
            <a:endParaRPr lang="en-GB"/>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157AE9A3-F0A6-45CF-AE0F-8BC97FC6478E}" type="slidenum">
              <a:rPr lang="en-GB"/>
              <a:pPr>
                <a:defRPr/>
              </a:pPr>
              <a:t>‹#›</a:t>
            </a:fld>
            <a:endParaRPr lang="en-GB"/>
          </a:p>
        </p:txBody>
      </p:sp>
    </p:spTree>
    <p:extLst>
      <p:ext uri="{BB962C8B-B14F-4D97-AF65-F5344CB8AC3E}">
        <p14:creationId xmlns:p14="http://schemas.microsoft.com/office/powerpoint/2010/main" val="24629298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E191EBC-C770-466A-93D4-579EBBF7B489}" type="datetimeFigureOut">
              <a:rPr lang="en-GB" smtClean="0">
                <a:solidFill>
                  <a:prstClr val="black">
                    <a:tint val="75000"/>
                  </a:prstClr>
                </a:solidFill>
              </a:rPr>
              <a:pPr/>
              <a:t>29/03/2017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A2B1195-AA41-4AE1-8DB8-4B6F9CFD9D2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094336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E191EBC-C770-466A-93D4-579EBBF7B489}" type="datetimeFigureOut">
              <a:rPr lang="en-GB" smtClean="0">
                <a:solidFill>
                  <a:prstClr val="black">
                    <a:tint val="75000"/>
                  </a:prstClr>
                </a:solidFill>
              </a:rPr>
              <a:pPr/>
              <a:t>29/03/2017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A2B1195-AA41-4AE1-8DB8-4B6F9CFD9D2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762280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191EBC-C770-466A-93D4-579EBBF7B489}" type="datetimeFigureOut">
              <a:rPr lang="en-GB" smtClean="0">
                <a:solidFill>
                  <a:prstClr val="black">
                    <a:tint val="75000"/>
                  </a:prstClr>
                </a:solidFill>
              </a:rPr>
              <a:pPr/>
              <a:t>29/03/2017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A2B1195-AA41-4AE1-8DB8-4B6F9CFD9D2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0786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E191EBC-C770-466A-93D4-579EBBF7B489}" type="datetimeFigureOut">
              <a:rPr lang="en-GB" smtClean="0">
                <a:solidFill>
                  <a:prstClr val="black">
                    <a:tint val="75000"/>
                  </a:prstClr>
                </a:solidFill>
              </a:rPr>
              <a:pPr/>
              <a:t>29/03/2017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A2B1195-AA41-4AE1-8DB8-4B6F9CFD9D2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974116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E191EBC-C770-466A-93D4-579EBBF7B489}" type="datetimeFigureOut">
              <a:rPr lang="en-GB" smtClean="0">
                <a:solidFill>
                  <a:prstClr val="black">
                    <a:tint val="75000"/>
                  </a:prstClr>
                </a:solidFill>
              </a:rPr>
              <a:pPr/>
              <a:t>29/03/2017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2A2B1195-AA41-4AE1-8DB8-4B6F9CFD9D2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501256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E191EBC-C770-466A-93D4-579EBBF7B489}" type="datetimeFigureOut">
              <a:rPr lang="en-GB" smtClean="0">
                <a:solidFill>
                  <a:prstClr val="black">
                    <a:tint val="75000"/>
                  </a:prstClr>
                </a:solidFill>
              </a:rPr>
              <a:pPr/>
              <a:t>29/03/2017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2A2B1195-AA41-4AE1-8DB8-4B6F9CFD9D2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623615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191EBC-C770-466A-93D4-579EBBF7B489}" type="datetimeFigureOut">
              <a:rPr lang="en-GB" smtClean="0">
                <a:solidFill>
                  <a:prstClr val="black">
                    <a:tint val="75000"/>
                  </a:prstClr>
                </a:solidFill>
              </a:rPr>
              <a:pPr/>
              <a:t>29/03/2017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2A2B1195-AA41-4AE1-8DB8-4B6F9CFD9D2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39916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191EBC-C770-466A-93D4-579EBBF7B489}" type="datetimeFigureOut">
              <a:rPr lang="en-GB" smtClean="0">
                <a:solidFill>
                  <a:prstClr val="black">
                    <a:tint val="75000"/>
                  </a:prstClr>
                </a:solidFill>
              </a:rPr>
              <a:pPr/>
              <a:t>29/03/2017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A2B1195-AA41-4AE1-8DB8-4B6F9CFD9D2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573961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191EBC-C770-466A-93D4-579EBBF7B489}" type="datetimeFigureOut">
              <a:rPr lang="en-GB" smtClean="0">
                <a:solidFill>
                  <a:prstClr val="black">
                    <a:tint val="75000"/>
                  </a:prstClr>
                </a:solidFill>
              </a:rPr>
              <a:pPr/>
              <a:t>29/03/2017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A2B1195-AA41-4AE1-8DB8-4B6F9CFD9D2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669101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E191EBC-C770-466A-93D4-579EBBF7B489}" type="datetimeFigureOut">
              <a:rPr lang="en-GB" smtClean="0">
                <a:solidFill>
                  <a:prstClr val="black">
                    <a:tint val="75000"/>
                  </a:prstClr>
                </a:solidFill>
              </a:rPr>
              <a:pPr/>
              <a:t>29/03/2017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A2B1195-AA41-4AE1-8DB8-4B6F9CFD9D2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250108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E191EBC-C770-466A-93D4-579EBBF7B489}" type="datetimeFigureOut">
              <a:rPr lang="en-GB" smtClean="0">
                <a:solidFill>
                  <a:prstClr val="black">
                    <a:tint val="75000"/>
                  </a:prstClr>
                </a:solidFill>
              </a:rPr>
              <a:pPr/>
              <a:t>29/03/2017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A2B1195-AA41-4AE1-8DB8-4B6F9CFD9D2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95007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921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ＭＳ Ｐゴシック" charset="-128"/>
              </a:defRPr>
            </a:lvl1pPr>
          </a:lstStyle>
          <a:p>
            <a:pPr>
              <a:defRPr/>
            </a:pPr>
            <a:fld id="{0458C3D9-7B7A-47EC-913F-D624B290A0CE}" type="datetimeFigureOut">
              <a:rPr lang="en-GB"/>
              <a:pPr>
                <a:defRPr/>
              </a:pPr>
              <a:t>29/03/2017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ＭＳ Ｐゴシック" charset="-128"/>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ea typeface="ＭＳ Ｐゴシック" charset="-128"/>
              </a:defRPr>
            </a:lvl1pPr>
          </a:lstStyle>
          <a:p>
            <a:pPr>
              <a:defRPr/>
            </a:pPr>
            <a:fld id="{94460D9E-7F51-4EDA-A3E5-A68FC8B08802}" type="slidenum">
              <a:rPr lang="en-GB"/>
              <a:pPr>
                <a:defRPr/>
              </a:pPr>
              <a:t>‹#›</a:t>
            </a:fld>
            <a:endParaRPr lang="en-GB"/>
          </a:p>
        </p:txBody>
      </p:sp>
    </p:spTree>
    <p:extLst>
      <p:ext uri="{BB962C8B-B14F-4D97-AF65-F5344CB8AC3E}">
        <p14:creationId xmlns:p14="http://schemas.microsoft.com/office/powerpoint/2010/main" val="2981690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191EBC-C770-466A-93D4-579EBBF7B489}" type="datetimeFigureOut">
              <a:rPr lang="en-GB" smtClean="0">
                <a:solidFill>
                  <a:prstClr val="black">
                    <a:tint val="75000"/>
                  </a:prstClr>
                </a:solidFill>
              </a:rPr>
              <a:pPr/>
              <a:t>29/03/2017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2B1195-AA41-4AE1-8DB8-4B6F9CFD9D2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7427247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http://www.coventry.ac.uk/bawe"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www.coventry.ac.uk/bawe"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hyperlink" Target="http://cup.linguistlist.org/2013/05/do-we-learn-to-write-badly-in-the-social-sciences/" TargetMode="Externa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hyperlink" Target="http://www.coventry.ac.uk/bawe" TargetMode="External"/><Relationship Id="rId2" Type="http://schemas.openxmlformats.org/officeDocument/2006/relationships/image" Target="../media/image29.png"/><Relationship Id="rId1" Type="http://schemas.openxmlformats.org/officeDocument/2006/relationships/slideLayout" Target="../slideLayouts/slideLayout18.xml"/><Relationship Id="rId4" Type="http://schemas.openxmlformats.org/officeDocument/2006/relationships/hyperlink" Target="mailto:h.nesi@coventry.ac.uk" TargetMode="External"/></Relationships>
</file>

<file path=ppt/slides/_rels/slide6.xml.rels><?xml version="1.0" encoding="UTF-8" standalone="yes"?>
<Relationships xmlns="http://schemas.openxmlformats.org/package/2006/relationships"><Relationship Id="rId3" Type="http://schemas.openxmlformats.org/officeDocument/2006/relationships/oleObject" Target="../embeddings/Microsoft_Excel_97-2003_Worksheet2.xls"/><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8.e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9.xml"/><Relationship Id="rId1" Type="http://schemas.openxmlformats.org/officeDocument/2006/relationships/vmlDrawing" Target="../drawings/vmlDrawing3.vml"/><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oleObject" Target="../embeddings/Microsoft_Excel_97-2003_Worksheet3.xls"/><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oleObject" Target="../embeddings/Microsoft_Excel_97-2003_Worksheet4.xls"/><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990600"/>
            <a:ext cx="7924800" cy="2667000"/>
          </a:xfrm>
        </p:spPr>
        <p:txBody>
          <a:bodyPr>
            <a:normAutofit fontScale="90000"/>
          </a:bodyPr>
          <a:lstStyle/>
          <a:p>
            <a:r>
              <a:rPr lang="en-GB" dirty="0" smtClean="0"/>
              <a:t/>
            </a:r>
            <a:br>
              <a:rPr lang="en-GB" dirty="0" smtClean="0"/>
            </a:br>
            <a:r>
              <a:rPr lang="en-GB" b="1" dirty="0"/>
              <a:t>Saying it in style</a:t>
            </a:r>
            <a:r>
              <a:rPr lang="en-GB" b="1" dirty="0" smtClean="0"/>
              <a:t>:</a:t>
            </a:r>
            <a:r>
              <a:rPr lang="en-GB" dirty="0"/>
              <a:t/>
            </a:r>
            <a:br>
              <a:rPr lang="en-GB" dirty="0"/>
            </a:br>
            <a:r>
              <a:rPr lang="en-GB" dirty="0"/>
              <a:t/>
            </a:r>
            <a:br>
              <a:rPr lang="en-GB" dirty="0"/>
            </a:br>
            <a:endParaRPr lang="en-GB" dirty="0"/>
          </a:p>
        </p:txBody>
      </p:sp>
      <p:sp>
        <p:nvSpPr>
          <p:cNvPr id="3" name="Subtitle 2"/>
          <p:cNvSpPr>
            <a:spLocks noGrp="1"/>
          </p:cNvSpPr>
          <p:nvPr>
            <p:ph type="subTitle" idx="1"/>
          </p:nvPr>
        </p:nvSpPr>
        <p:spPr>
          <a:xfrm>
            <a:off x="1295400" y="3200400"/>
            <a:ext cx="6553200" cy="1295400"/>
          </a:xfrm>
        </p:spPr>
        <p:txBody>
          <a:bodyPr>
            <a:normAutofit/>
          </a:bodyPr>
          <a:lstStyle/>
          <a:p>
            <a:r>
              <a:rPr lang="en-GB" b="1" dirty="0"/>
              <a:t>Stance, density and the BAWE corpus</a:t>
            </a:r>
            <a:endParaRPr lang="en-GB" dirty="0"/>
          </a:p>
        </p:txBody>
      </p:sp>
      <p:sp>
        <p:nvSpPr>
          <p:cNvPr id="4" name="TextBox 3"/>
          <p:cNvSpPr txBox="1"/>
          <p:nvPr/>
        </p:nvSpPr>
        <p:spPr>
          <a:xfrm>
            <a:off x="2514600" y="4800600"/>
            <a:ext cx="3810000" cy="923330"/>
          </a:xfrm>
          <a:prstGeom prst="rect">
            <a:avLst/>
          </a:prstGeom>
          <a:noFill/>
        </p:spPr>
        <p:txBody>
          <a:bodyPr wrap="square" rtlCol="0">
            <a:spAutoFit/>
          </a:bodyPr>
          <a:lstStyle/>
          <a:p>
            <a:pPr algn="ctr"/>
            <a:r>
              <a:rPr lang="en-GB" dirty="0" smtClean="0"/>
              <a:t>Hilary Nesi, Corpus </a:t>
            </a:r>
            <a:r>
              <a:rPr lang="en-GB" dirty="0"/>
              <a:t>SIG Symposium </a:t>
            </a:r>
            <a:r>
              <a:rPr lang="en-GB" dirty="0" smtClean="0"/>
              <a:t>“</a:t>
            </a:r>
            <a:r>
              <a:rPr lang="en-GB" dirty="0"/>
              <a:t>Using Corpora in </a:t>
            </a:r>
            <a:r>
              <a:rPr lang="en-GB" err="1" smtClean="0"/>
              <a:t>EAP</a:t>
            </a:r>
            <a:r>
              <a:rPr lang="en-GB" smtClean="0"/>
              <a:t>”</a:t>
            </a:r>
          </a:p>
          <a:p>
            <a:pPr algn="ctr"/>
            <a:r>
              <a:rPr lang="en-GB" smtClean="0"/>
              <a:t>March </a:t>
            </a:r>
            <a:r>
              <a:rPr lang="en-GB" dirty="0" smtClean="0"/>
              <a:t>31 2017</a:t>
            </a:r>
            <a:endParaRPr lang="en-GB" dirty="0"/>
          </a:p>
        </p:txBody>
      </p:sp>
    </p:spTree>
    <p:extLst>
      <p:ext uri="{BB962C8B-B14F-4D97-AF65-F5344CB8AC3E}">
        <p14:creationId xmlns:p14="http://schemas.microsoft.com/office/powerpoint/2010/main" val="29666769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data has been analysed in lots of different ways….</a:t>
            </a:r>
            <a:endParaRPr lang="en-GB" dirty="0"/>
          </a:p>
        </p:txBody>
      </p:sp>
      <p:sp>
        <p:nvSpPr>
          <p:cNvPr id="3" name="Content Placeholder 2"/>
          <p:cNvSpPr>
            <a:spLocks noGrp="1"/>
          </p:cNvSpPr>
          <p:nvPr>
            <p:ph idx="1"/>
          </p:nvPr>
        </p:nvSpPr>
        <p:spPr>
          <a:xfrm>
            <a:off x="467544" y="1844825"/>
            <a:ext cx="8208912" cy="2448272"/>
          </a:xfrm>
        </p:spPr>
        <p:txBody>
          <a:bodyPr/>
          <a:lstStyle/>
          <a:p>
            <a:r>
              <a:rPr lang="en-GB" dirty="0" smtClean="0"/>
              <a:t>Qualitatively – looking for overall generic structures </a:t>
            </a:r>
            <a:endParaRPr lang="en-GB" dirty="0"/>
          </a:p>
          <a:p>
            <a:r>
              <a:rPr lang="en-GB" dirty="0" smtClean="0"/>
              <a:t>Quantitatively – looking for frequencies of occurrence of </a:t>
            </a:r>
            <a:r>
              <a:rPr lang="en-GB" dirty="0" err="1" smtClean="0"/>
              <a:t>lexicogrammatical</a:t>
            </a:r>
            <a:r>
              <a:rPr lang="en-GB" dirty="0" smtClean="0"/>
              <a:t> features</a:t>
            </a:r>
          </a:p>
          <a:p>
            <a:pPr marL="0" indent="0">
              <a:buNone/>
            </a:pPr>
            <a:endParaRPr lang="en-GB" dirty="0" smtClean="0"/>
          </a:p>
        </p:txBody>
      </p:sp>
      <p:sp>
        <p:nvSpPr>
          <p:cNvPr id="4" name="TextBox 3"/>
          <p:cNvSpPr txBox="1"/>
          <p:nvPr/>
        </p:nvSpPr>
        <p:spPr>
          <a:xfrm>
            <a:off x="1745343" y="4419600"/>
            <a:ext cx="6934200" cy="2246769"/>
          </a:xfrm>
          <a:prstGeom prst="rect">
            <a:avLst/>
          </a:prstGeom>
          <a:noFill/>
        </p:spPr>
        <p:txBody>
          <a:bodyPr wrap="square" rtlCol="0">
            <a:spAutoFit/>
          </a:bodyPr>
          <a:lstStyle/>
          <a:p>
            <a:r>
              <a:rPr lang="en-GB" sz="2800" b="1" dirty="0" smtClean="0"/>
              <a:t>Elements can be compared in terms of :</a:t>
            </a:r>
          </a:p>
          <a:p>
            <a:pPr marL="342900" indent="-342900">
              <a:buFont typeface="Arial" panose="020B0604020202020204" pitchFamily="34" charset="0"/>
              <a:buChar char="•"/>
            </a:pPr>
            <a:r>
              <a:rPr lang="en-GB" sz="2800" b="1" dirty="0" smtClean="0"/>
              <a:t>Level</a:t>
            </a:r>
          </a:p>
          <a:p>
            <a:pPr marL="342900" indent="-342900">
              <a:buFont typeface="Arial" panose="020B0604020202020204" pitchFamily="34" charset="0"/>
              <a:buChar char="•"/>
            </a:pPr>
            <a:r>
              <a:rPr lang="en-GB" sz="2800" b="1" dirty="0" smtClean="0"/>
              <a:t>Discipline</a:t>
            </a:r>
          </a:p>
          <a:p>
            <a:pPr marL="342900" indent="-342900">
              <a:buFont typeface="Arial" panose="020B0604020202020204" pitchFamily="34" charset="0"/>
              <a:buChar char="•"/>
            </a:pPr>
            <a:r>
              <a:rPr lang="en-GB" sz="2800" b="1" dirty="0" smtClean="0"/>
              <a:t>Disciplinary domain</a:t>
            </a:r>
          </a:p>
          <a:p>
            <a:pPr marL="342900" indent="-342900">
              <a:buFont typeface="Arial" panose="020B0604020202020204" pitchFamily="34" charset="0"/>
              <a:buChar char="•"/>
            </a:pPr>
            <a:r>
              <a:rPr lang="en-GB" sz="2800" b="1" dirty="0" smtClean="0"/>
              <a:t>Genre family</a:t>
            </a:r>
            <a:endParaRPr lang="en-GB" sz="2800" b="1" dirty="0"/>
          </a:p>
        </p:txBody>
      </p:sp>
      <p:sp>
        <p:nvSpPr>
          <p:cNvPr id="6" name="Explosion 1 5"/>
          <p:cNvSpPr/>
          <p:nvPr/>
        </p:nvSpPr>
        <p:spPr>
          <a:xfrm>
            <a:off x="1524000" y="1066800"/>
            <a:ext cx="7620000" cy="3657600"/>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rPr>
              <a:t>To help us decide what </a:t>
            </a:r>
            <a:r>
              <a:rPr lang="en-GB" sz="2800" dirty="0">
                <a:solidFill>
                  <a:schemeClr val="tx1"/>
                </a:solidFill>
              </a:rPr>
              <a:t>to teach, to which groups of students</a:t>
            </a:r>
            <a:endParaRPr lang="en-GB" sz="2800" dirty="0">
              <a:solidFill>
                <a:schemeClr val="tx1"/>
              </a:solidFill>
            </a:endParaRPr>
          </a:p>
        </p:txBody>
      </p:sp>
    </p:spTree>
    <p:extLst>
      <p:ext uri="{BB962C8B-B14F-4D97-AF65-F5344CB8AC3E}">
        <p14:creationId xmlns:p14="http://schemas.microsoft.com/office/powerpoint/2010/main" val="244101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latin typeface="Arial Rounded MT Bold" panose="020F0704030504030204" pitchFamily="34" charset="0"/>
              </a:rPr>
              <a:t>Multidimensional Analysis (MDA</a:t>
            </a:r>
            <a:r>
              <a:rPr lang="en-GB" dirty="0" smtClean="0">
                <a:latin typeface="Arial Rounded MT Bold" panose="020F0704030504030204" pitchFamily="34" charset="0"/>
              </a:rPr>
              <a:t>)</a:t>
            </a:r>
            <a:endParaRPr lang="en-GB" dirty="0">
              <a:latin typeface="Arial Rounded MT Bold" panose="020F0704030504030204" pitchFamily="34" charset="0"/>
            </a:endParaRPr>
          </a:p>
        </p:txBody>
      </p:sp>
      <p:sp>
        <p:nvSpPr>
          <p:cNvPr id="3" name="Content Placeholder 2"/>
          <p:cNvSpPr>
            <a:spLocks noGrp="1"/>
          </p:cNvSpPr>
          <p:nvPr>
            <p:ph idx="1"/>
          </p:nvPr>
        </p:nvSpPr>
        <p:spPr/>
        <p:txBody>
          <a:bodyPr>
            <a:normAutofit fontScale="92500" lnSpcReduction="10000"/>
          </a:bodyPr>
          <a:lstStyle/>
          <a:p>
            <a:pPr marL="0" indent="0">
              <a:buNone/>
            </a:pPr>
            <a:r>
              <a:rPr lang="en-GB" dirty="0" err="1" smtClean="0"/>
              <a:t>Biber’s</a:t>
            </a:r>
            <a:r>
              <a:rPr lang="en-GB" dirty="0" smtClean="0"/>
              <a:t> </a:t>
            </a:r>
            <a:r>
              <a:rPr lang="en-GB" i="1" dirty="0" smtClean="0"/>
              <a:t>Variation across Speech and Writing </a:t>
            </a:r>
            <a:r>
              <a:rPr lang="en-GB" dirty="0" smtClean="0"/>
              <a:t>(1988),</a:t>
            </a:r>
          </a:p>
          <a:p>
            <a:pPr marL="0" indent="0">
              <a:buNone/>
            </a:pPr>
            <a:r>
              <a:rPr lang="en-GB" dirty="0" smtClean="0"/>
              <a:t>designed to investigate differences between various registers:</a:t>
            </a:r>
          </a:p>
          <a:p>
            <a:pPr marL="0" indent="1793875">
              <a:buNone/>
            </a:pPr>
            <a:r>
              <a:rPr lang="en-GB" sz="2400" dirty="0" smtClean="0"/>
              <a:t>Conversation</a:t>
            </a:r>
          </a:p>
          <a:p>
            <a:pPr marL="0" indent="1793875">
              <a:buNone/>
            </a:pPr>
            <a:r>
              <a:rPr lang="en-GB" sz="2400" dirty="0" smtClean="0"/>
              <a:t>Speeches</a:t>
            </a:r>
          </a:p>
          <a:p>
            <a:pPr marL="0" indent="1793875">
              <a:buNone/>
            </a:pPr>
            <a:r>
              <a:rPr lang="en-GB" sz="2400" dirty="0" smtClean="0"/>
              <a:t>Sports broadcasts</a:t>
            </a:r>
          </a:p>
          <a:p>
            <a:pPr marL="0" indent="1793875">
              <a:buNone/>
            </a:pPr>
            <a:r>
              <a:rPr lang="en-GB" sz="2400" dirty="0" smtClean="0"/>
              <a:t>Professional letters</a:t>
            </a:r>
          </a:p>
          <a:p>
            <a:pPr marL="0" indent="1793875">
              <a:buNone/>
            </a:pPr>
            <a:r>
              <a:rPr lang="en-GB" sz="2400" dirty="0" smtClean="0"/>
              <a:t>Newspapers</a:t>
            </a:r>
          </a:p>
          <a:p>
            <a:pPr marL="0" indent="1793875">
              <a:buNone/>
            </a:pPr>
            <a:r>
              <a:rPr lang="en-GB" sz="2400" dirty="0" smtClean="0"/>
              <a:t>Fiction</a:t>
            </a:r>
          </a:p>
          <a:p>
            <a:pPr marL="0" indent="1793875">
              <a:buNone/>
            </a:pPr>
            <a:r>
              <a:rPr lang="en-GB" sz="2400" dirty="0" smtClean="0"/>
              <a:t>Academic prose  etc.</a:t>
            </a:r>
            <a:endParaRPr lang="en-GB" sz="2400" dirty="0"/>
          </a:p>
          <a:p>
            <a:pPr marL="0" indent="0">
              <a:buNone/>
            </a:pPr>
            <a:r>
              <a:rPr lang="en-GB" dirty="0" smtClean="0"/>
              <a:t> </a:t>
            </a:r>
            <a:endParaRPr lang="en-GB"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3124200"/>
            <a:ext cx="1714500" cy="258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9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838200"/>
            <a:ext cx="4724400" cy="707886"/>
          </a:xfrm>
          <a:prstGeom prst="rect">
            <a:avLst/>
          </a:prstGeom>
          <a:noFill/>
        </p:spPr>
        <p:txBody>
          <a:bodyPr wrap="square" rtlCol="0">
            <a:spAutoFit/>
          </a:bodyPr>
          <a:lstStyle/>
          <a:p>
            <a:r>
              <a:rPr lang="en-GB" sz="2000" dirty="0" smtClean="0"/>
              <a:t>Linguistic features cluster differently in different </a:t>
            </a:r>
            <a:r>
              <a:rPr lang="en-GB" sz="2000" dirty="0" smtClean="0"/>
              <a:t>registers…….</a:t>
            </a:r>
            <a:endParaRPr lang="en-GB" sz="2000" dirty="0"/>
          </a:p>
        </p:txBody>
      </p:sp>
      <p:sp>
        <p:nvSpPr>
          <p:cNvPr id="5" name="TextBox 4"/>
          <p:cNvSpPr txBox="1"/>
          <p:nvPr/>
        </p:nvSpPr>
        <p:spPr>
          <a:xfrm>
            <a:off x="2408903" y="1905000"/>
            <a:ext cx="4267200" cy="707886"/>
          </a:xfrm>
          <a:prstGeom prst="rect">
            <a:avLst/>
          </a:prstGeom>
          <a:noFill/>
        </p:spPr>
        <p:txBody>
          <a:bodyPr wrap="square" rtlCol="0">
            <a:spAutoFit/>
          </a:bodyPr>
          <a:lstStyle/>
          <a:p>
            <a:r>
              <a:rPr lang="en-GB" sz="2000" dirty="0" smtClean="0"/>
              <a:t>So, for example,</a:t>
            </a:r>
            <a:r>
              <a:rPr lang="en-GB" sz="2000" b="1" dirty="0" smtClean="0"/>
              <a:t> </a:t>
            </a:r>
            <a:r>
              <a:rPr lang="en-GB" sz="2000" b="1" dirty="0" smtClean="0"/>
              <a:t>professional letters</a:t>
            </a:r>
            <a:r>
              <a:rPr lang="en-GB" sz="2000" dirty="0" smtClean="0"/>
              <a:t> </a:t>
            </a:r>
            <a:r>
              <a:rPr lang="en-GB" sz="2000" dirty="0" smtClean="0"/>
              <a:t>contain </a:t>
            </a:r>
            <a:r>
              <a:rPr lang="en-GB" sz="2000" dirty="0" smtClean="0"/>
              <a:t>lots of </a:t>
            </a:r>
            <a:r>
              <a:rPr lang="en-GB" sz="2000" dirty="0" smtClean="0"/>
              <a:t>modal verbs</a:t>
            </a:r>
            <a:endParaRPr lang="en-GB" sz="2000" dirty="0"/>
          </a:p>
        </p:txBody>
      </p:sp>
      <p:sp>
        <p:nvSpPr>
          <p:cNvPr id="7" name="TextBox 6"/>
          <p:cNvSpPr txBox="1"/>
          <p:nvPr/>
        </p:nvSpPr>
        <p:spPr>
          <a:xfrm>
            <a:off x="4968977" y="4495800"/>
            <a:ext cx="3733800" cy="1015663"/>
          </a:xfrm>
          <a:prstGeom prst="rect">
            <a:avLst/>
          </a:prstGeom>
          <a:noFill/>
        </p:spPr>
        <p:txBody>
          <a:bodyPr wrap="square" rtlCol="0">
            <a:spAutoFit/>
          </a:bodyPr>
          <a:lstStyle/>
          <a:p>
            <a:r>
              <a:rPr lang="en-GB" sz="2000" b="1" dirty="0"/>
              <a:t>Scientific </a:t>
            </a:r>
            <a:r>
              <a:rPr lang="en-GB" sz="2000" b="1" dirty="0" smtClean="0"/>
              <a:t>Exposition </a:t>
            </a:r>
            <a:r>
              <a:rPr lang="en-GB" sz="2000" dirty="0" smtClean="0"/>
              <a:t>contains </a:t>
            </a:r>
            <a:r>
              <a:rPr lang="en-GB" sz="2000" dirty="0" smtClean="0"/>
              <a:t>lots of </a:t>
            </a:r>
            <a:r>
              <a:rPr lang="en-GB" sz="2000" dirty="0" smtClean="0"/>
              <a:t>nouns, long words and adjectives.</a:t>
            </a:r>
            <a:endParaRPr lang="en-GB" sz="2000" dirty="0"/>
          </a:p>
        </p:txBody>
      </p:sp>
      <p:sp>
        <p:nvSpPr>
          <p:cNvPr id="8" name="TextBox 7"/>
          <p:cNvSpPr txBox="1"/>
          <p:nvPr/>
        </p:nvSpPr>
        <p:spPr>
          <a:xfrm>
            <a:off x="4038600" y="3048000"/>
            <a:ext cx="3429000" cy="1015663"/>
          </a:xfrm>
          <a:prstGeom prst="rect">
            <a:avLst/>
          </a:prstGeom>
          <a:noFill/>
        </p:spPr>
        <p:txBody>
          <a:bodyPr wrap="square" rtlCol="0">
            <a:spAutoFit/>
          </a:bodyPr>
          <a:lstStyle/>
          <a:p>
            <a:r>
              <a:rPr lang="en-GB" sz="2000" b="1" dirty="0"/>
              <a:t>Imaginative </a:t>
            </a:r>
            <a:r>
              <a:rPr lang="en-GB" sz="2000" b="1" dirty="0" smtClean="0"/>
              <a:t>Narrative </a:t>
            </a:r>
            <a:r>
              <a:rPr lang="en-GB" sz="2000" dirty="0" smtClean="0"/>
              <a:t>contains </a:t>
            </a:r>
            <a:r>
              <a:rPr lang="en-GB" sz="2000" dirty="0" smtClean="0"/>
              <a:t>lots of past </a:t>
            </a:r>
            <a:r>
              <a:rPr lang="en-GB" sz="2000" dirty="0"/>
              <a:t>tense verbs</a:t>
            </a:r>
            <a:r>
              <a:rPr lang="en-GB" sz="2000" dirty="0" smtClean="0"/>
              <a:t> </a:t>
            </a:r>
            <a:r>
              <a:rPr lang="en-GB" sz="2000" dirty="0" smtClean="0"/>
              <a:t>and 3</a:t>
            </a:r>
            <a:r>
              <a:rPr lang="en-GB" sz="2000" baseline="30000" dirty="0" smtClean="0"/>
              <a:t>rd</a:t>
            </a:r>
            <a:r>
              <a:rPr lang="en-GB" sz="2000" dirty="0" smtClean="0"/>
              <a:t> person pronouns</a:t>
            </a:r>
            <a:endParaRPr lang="en-GB" sz="2000" dirty="0"/>
          </a:p>
        </p:txBody>
      </p:sp>
      <p:sp>
        <p:nvSpPr>
          <p:cNvPr id="2" name="Oval Callout 1"/>
          <p:cNvSpPr/>
          <p:nvPr/>
        </p:nvSpPr>
        <p:spPr>
          <a:xfrm>
            <a:off x="533400" y="4343400"/>
            <a:ext cx="3810000" cy="1828800"/>
          </a:xfrm>
          <a:prstGeom prst="wedgeEllipseCallout">
            <a:avLst>
              <a:gd name="adj1" fmla="val 32973"/>
              <a:gd name="adj2" fmla="val -8024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ysClr val="windowText" lastClr="000000"/>
                </a:solidFill>
              </a:rPr>
              <a:t>A lot of this had been noticed before, but MDA allows us to compare registers  more thoroughly</a:t>
            </a:r>
            <a:endParaRPr lang="en-GB" dirty="0">
              <a:solidFill>
                <a:sysClr val="windowText" lastClr="000000"/>
              </a:solidFill>
            </a:endParaRPr>
          </a:p>
        </p:txBody>
      </p:sp>
    </p:spTree>
    <p:extLst>
      <p:ext uri="{BB962C8B-B14F-4D97-AF65-F5344CB8AC3E}">
        <p14:creationId xmlns:p14="http://schemas.microsoft.com/office/powerpoint/2010/main" val="1524394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MDA procedure</a:t>
            </a:r>
            <a:endParaRPr lang="en-GB"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GB" sz="2800" dirty="0" smtClean="0"/>
              <a:t>Tag linguistic features </a:t>
            </a:r>
            <a:r>
              <a:rPr lang="en-GB" sz="2800" dirty="0"/>
              <a:t>in </a:t>
            </a:r>
            <a:r>
              <a:rPr lang="en-GB" sz="2800" dirty="0" smtClean="0"/>
              <a:t>the corpus </a:t>
            </a:r>
          </a:p>
          <a:p>
            <a:pPr marL="514350" indent="-514350">
              <a:buFont typeface="+mj-lt"/>
              <a:buAutoNum type="arabicPeriod"/>
            </a:pPr>
            <a:r>
              <a:rPr lang="en-GB" sz="2800" dirty="0" smtClean="0"/>
              <a:t>Conduct </a:t>
            </a:r>
            <a:r>
              <a:rPr lang="en-GB" sz="2800" dirty="0"/>
              <a:t>factor analyses </a:t>
            </a:r>
            <a:endParaRPr lang="en-GB" sz="2800" dirty="0" smtClean="0"/>
          </a:p>
          <a:p>
            <a:pPr marL="514350" indent="-514350">
              <a:buFont typeface="+mj-lt"/>
              <a:buAutoNum type="arabicPeriod"/>
            </a:pPr>
            <a:r>
              <a:rPr lang="en-GB" sz="2800" dirty="0" smtClean="0"/>
              <a:t>Produce ‘dimensions’ </a:t>
            </a:r>
            <a:r>
              <a:rPr lang="en-GB" sz="2800" dirty="0"/>
              <a:t>of features according to </a:t>
            </a:r>
            <a:r>
              <a:rPr lang="en-GB" sz="2800" dirty="0" smtClean="0"/>
              <a:t>frequencies of features and </a:t>
            </a:r>
            <a:r>
              <a:rPr lang="en-GB" sz="2800" dirty="0"/>
              <a:t>how they cluster in </a:t>
            </a:r>
            <a:r>
              <a:rPr lang="en-GB" sz="2800" dirty="0" smtClean="0"/>
              <a:t>texts</a:t>
            </a:r>
          </a:p>
          <a:p>
            <a:pPr marL="514350" indent="-514350">
              <a:buFont typeface="+mj-lt"/>
              <a:buAutoNum type="arabicPeriod"/>
            </a:pPr>
            <a:r>
              <a:rPr lang="en-GB" sz="2800" dirty="0"/>
              <a:t>I</a:t>
            </a:r>
            <a:r>
              <a:rPr lang="en-GB" sz="2800" dirty="0" smtClean="0"/>
              <a:t>nterpret the dimensions </a:t>
            </a:r>
            <a:r>
              <a:rPr lang="en-GB" sz="2800" dirty="0"/>
              <a:t>with regard to the texts themselves and the contexts from which they are drawn. </a:t>
            </a:r>
            <a:endParaRPr lang="en-GB" sz="2800" dirty="0" smtClean="0"/>
          </a:p>
          <a:p>
            <a:pPr marL="0" indent="0">
              <a:buNone/>
            </a:pPr>
            <a:endParaRPr lang="en-GB" sz="2800" dirty="0"/>
          </a:p>
          <a:p>
            <a:pPr marL="0" indent="0" algn="r">
              <a:buNone/>
            </a:pPr>
            <a:r>
              <a:rPr lang="en-GB" sz="2400" dirty="0" err="1" smtClean="0"/>
              <a:t>Biber</a:t>
            </a:r>
            <a:r>
              <a:rPr lang="en-GB" sz="2400" dirty="0" smtClean="0"/>
              <a:t>, D. </a:t>
            </a:r>
            <a:r>
              <a:rPr lang="en-GB" sz="2400" i="1" dirty="0"/>
              <a:t>Variation across Speech and Writing</a:t>
            </a:r>
            <a:r>
              <a:rPr lang="en-GB" sz="2400" dirty="0"/>
              <a:t> (</a:t>
            </a:r>
            <a:r>
              <a:rPr lang="en-GB" sz="2400" dirty="0" smtClean="0"/>
              <a:t>1988)</a:t>
            </a:r>
            <a:endParaRPr lang="en-GB" sz="2400" dirty="0"/>
          </a:p>
        </p:txBody>
      </p:sp>
    </p:spTree>
    <p:extLst>
      <p:ext uri="{BB962C8B-B14F-4D97-AF65-F5344CB8AC3E}">
        <p14:creationId xmlns:p14="http://schemas.microsoft.com/office/powerpoint/2010/main" val="327261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1143000"/>
          </a:xfrm>
        </p:spPr>
        <p:txBody>
          <a:bodyPr/>
          <a:lstStyle/>
          <a:p>
            <a:r>
              <a:rPr lang="en-GB" sz="2800" b="1" dirty="0">
                <a:latin typeface="Arial Rounded MT Bold" panose="020F0704030504030204" pitchFamily="34" charset="0"/>
              </a:rPr>
              <a:t>G</a:t>
            </a:r>
            <a:r>
              <a:rPr lang="en-GB" sz="2800" b="1" dirty="0" smtClean="0">
                <a:latin typeface="Arial Rounded MT Bold" panose="020F0704030504030204" pitchFamily="34" charset="0"/>
              </a:rPr>
              <a:t>rammatical/functional  features </a:t>
            </a:r>
            <a:r>
              <a:rPr lang="en-GB" sz="2800" b="1" dirty="0">
                <a:latin typeface="Arial Rounded MT Bold" panose="020F0704030504030204" pitchFamily="34" charset="0"/>
              </a:rPr>
              <a:t>in </a:t>
            </a:r>
            <a:r>
              <a:rPr lang="en-GB" sz="2800" b="1" dirty="0" smtClean="0">
                <a:latin typeface="Arial Rounded MT Bold" panose="020F0704030504030204" pitchFamily="34" charset="0"/>
              </a:rPr>
              <a:t>the </a:t>
            </a:r>
            <a:r>
              <a:rPr lang="en-GB" sz="2800" b="1" dirty="0">
                <a:latin typeface="Arial Rounded MT Bold" panose="020F0704030504030204" pitchFamily="34" charset="0"/>
              </a:rPr>
              <a:t>original 1988 </a:t>
            </a:r>
            <a:r>
              <a:rPr lang="en-GB" sz="2800" b="1" dirty="0" smtClean="0">
                <a:latin typeface="Arial Rounded MT Bold" panose="020F0704030504030204" pitchFamily="34" charset="0"/>
              </a:rPr>
              <a:t> analyses: </a:t>
            </a:r>
            <a:endParaRPr lang="en-GB" sz="2800" b="1" dirty="0">
              <a:latin typeface="Arial Rounded MT Bold" panose="020F0704030504030204" pitchFamily="34" charset="0"/>
            </a:endParaRPr>
          </a:p>
        </p:txBody>
      </p:sp>
      <p:sp>
        <p:nvSpPr>
          <p:cNvPr id="3" name="Content Placeholder 2"/>
          <p:cNvSpPr>
            <a:spLocks noGrp="1"/>
          </p:cNvSpPr>
          <p:nvPr>
            <p:ph sz="half" idx="1"/>
          </p:nvPr>
        </p:nvSpPr>
        <p:spPr/>
        <p:txBody>
          <a:bodyPr/>
          <a:lstStyle/>
          <a:p>
            <a:r>
              <a:rPr lang="en-GB" sz="2400" dirty="0" smtClean="0"/>
              <a:t>Tense </a:t>
            </a:r>
            <a:r>
              <a:rPr lang="en-GB" sz="2400" dirty="0"/>
              <a:t>and aspect markers </a:t>
            </a:r>
          </a:p>
          <a:p>
            <a:r>
              <a:rPr lang="en-GB" sz="2400" dirty="0" smtClean="0"/>
              <a:t>Place </a:t>
            </a:r>
            <a:r>
              <a:rPr lang="en-GB" sz="2400" dirty="0"/>
              <a:t>and time adverbials </a:t>
            </a:r>
          </a:p>
          <a:p>
            <a:r>
              <a:rPr lang="en-GB" sz="2400" dirty="0" smtClean="0"/>
              <a:t>Pronouns </a:t>
            </a:r>
            <a:r>
              <a:rPr lang="en-GB" sz="2400" dirty="0"/>
              <a:t>and pro-verbs </a:t>
            </a:r>
          </a:p>
          <a:p>
            <a:r>
              <a:rPr lang="en-GB" sz="2400" dirty="0" smtClean="0"/>
              <a:t>Questions </a:t>
            </a:r>
            <a:endParaRPr lang="en-GB" sz="2400" dirty="0"/>
          </a:p>
          <a:p>
            <a:r>
              <a:rPr lang="en-GB" sz="2400" dirty="0" smtClean="0"/>
              <a:t>Nominal </a:t>
            </a:r>
            <a:r>
              <a:rPr lang="en-GB" sz="2400" dirty="0"/>
              <a:t>forms </a:t>
            </a:r>
          </a:p>
          <a:p>
            <a:r>
              <a:rPr lang="en-GB" sz="2400" dirty="0" smtClean="0"/>
              <a:t>Passives </a:t>
            </a:r>
            <a:endParaRPr lang="en-GB" sz="2400" dirty="0"/>
          </a:p>
          <a:p>
            <a:r>
              <a:rPr lang="en-GB" sz="2400" dirty="0" err="1" smtClean="0"/>
              <a:t>Stative</a:t>
            </a:r>
            <a:r>
              <a:rPr lang="en-GB" sz="2400" dirty="0" smtClean="0"/>
              <a:t> </a:t>
            </a:r>
            <a:r>
              <a:rPr lang="en-GB" sz="2400" dirty="0"/>
              <a:t>forms </a:t>
            </a:r>
          </a:p>
          <a:p>
            <a:r>
              <a:rPr lang="en-GB" sz="2400" dirty="0" smtClean="0"/>
              <a:t>Subordination </a:t>
            </a:r>
            <a:r>
              <a:rPr lang="en-GB" sz="2400" dirty="0"/>
              <a:t>features </a:t>
            </a:r>
            <a:endParaRPr lang="en-GB" sz="2400" dirty="0" smtClean="0"/>
          </a:p>
          <a:p>
            <a:endParaRPr lang="en-GB" dirty="0"/>
          </a:p>
        </p:txBody>
      </p:sp>
      <p:sp>
        <p:nvSpPr>
          <p:cNvPr id="4" name="Content Placeholder 3"/>
          <p:cNvSpPr>
            <a:spLocks noGrp="1"/>
          </p:cNvSpPr>
          <p:nvPr>
            <p:ph sz="half" idx="2"/>
          </p:nvPr>
        </p:nvSpPr>
        <p:spPr>
          <a:xfrm>
            <a:off x="4648200" y="1648695"/>
            <a:ext cx="4038600" cy="4525963"/>
          </a:xfrm>
        </p:spPr>
        <p:txBody>
          <a:bodyPr/>
          <a:lstStyle/>
          <a:p>
            <a:r>
              <a:rPr lang="en-GB" sz="2400" dirty="0" smtClean="0"/>
              <a:t>Prepositional phrases</a:t>
            </a:r>
          </a:p>
          <a:p>
            <a:r>
              <a:rPr lang="en-GB" sz="2400" dirty="0" smtClean="0"/>
              <a:t>Modals </a:t>
            </a:r>
            <a:endParaRPr lang="en-GB" sz="2400" dirty="0"/>
          </a:p>
          <a:p>
            <a:r>
              <a:rPr lang="en-GB" sz="2400" dirty="0" smtClean="0"/>
              <a:t>Reduced </a:t>
            </a:r>
            <a:r>
              <a:rPr lang="en-GB" sz="2400" dirty="0"/>
              <a:t>forms </a:t>
            </a:r>
            <a:endParaRPr lang="en-GB" sz="2400" dirty="0" smtClean="0"/>
          </a:p>
          <a:p>
            <a:r>
              <a:rPr lang="en-GB" sz="2400" dirty="0" smtClean="0"/>
              <a:t>Coordination </a:t>
            </a:r>
            <a:endParaRPr lang="en-GB" sz="2400" dirty="0"/>
          </a:p>
          <a:p>
            <a:r>
              <a:rPr lang="en-GB" sz="2400" dirty="0" smtClean="0"/>
              <a:t>Negation </a:t>
            </a:r>
            <a:endParaRPr lang="en-GB" sz="2400" dirty="0"/>
          </a:p>
          <a:p>
            <a:r>
              <a:rPr lang="en-GB" sz="2400" dirty="0" smtClean="0"/>
              <a:t>WH- clauses</a:t>
            </a:r>
          </a:p>
          <a:p>
            <a:r>
              <a:rPr lang="en-GB" sz="2400" dirty="0"/>
              <a:t>Lexical classes </a:t>
            </a:r>
          </a:p>
          <a:p>
            <a:r>
              <a:rPr lang="en-GB" sz="2400" dirty="0" smtClean="0"/>
              <a:t>Specialized </a:t>
            </a:r>
            <a:r>
              <a:rPr lang="en-GB" sz="2400" dirty="0"/>
              <a:t>verb classes </a:t>
            </a:r>
          </a:p>
          <a:p>
            <a:pPr marL="0" indent="0">
              <a:buNone/>
            </a:pPr>
            <a:endParaRPr lang="en-GB" sz="2400" dirty="0" smtClean="0"/>
          </a:p>
        </p:txBody>
      </p:sp>
      <p:sp>
        <p:nvSpPr>
          <p:cNvPr id="6" name="Oval Callout 5"/>
          <p:cNvSpPr/>
          <p:nvPr/>
        </p:nvSpPr>
        <p:spPr>
          <a:xfrm>
            <a:off x="882444" y="5257800"/>
            <a:ext cx="3308555" cy="1371600"/>
          </a:xfrm>
          <a:prstGeom prst="wedgeEllipseCallout">
            <a:avLst>
              <a:gd name="adj1" fmla="val 69152"/>
              <a:gd name="adj2" fmla="val -643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300" dirty="0" smtClean="0"/>
              <a:t>e.g. private, public , </a:t>
            </a:r>
            <a:r>
              <a:rPr lang="en-GB" sz="2300" dirty="0" err="1" smtClean="0"/>
              <a:t>suasive</a:t>
            </a:r>
            <a:r>
              <a:rPr lang="en-GB" sz="2300" dirty="0" smtClean="0"/>
              <a:t> verbs</a:t>
            </a:r>
            <a:endParaRPr lang="en-GB" sz="2300" dirty="0"/>
          </a:p>
        </p:txBody>
      </p:sp>
    </p:spTree>
    <p:extLst>
      <p:ext uri="{BB962C8B-B14F-4D97-AF65-F5344CB8AC3E}">
        <p14:creationId xmlns:p14="http://schemas.microsoft.com/office/powerpoint/2010/main" val="405314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Rounded MT Bold" panose="020F0704030504030204" pitchFamily="34" charset="0"/>
              </a:rPr>
              <a:t>Five Dimensions</a:t>
            </a:r>
            <a:endParaRPr lang="en-GB" dirty="0">
              <a:latin typeface="Arial Rounded MT Bold" panose="020F0704030504030204" pitchFamily="34" charset="0"/>
            </a:endParaRPr>
          </a:p>
        </p:txBody>
      </p:sp>
      <p:sp>
        <p:nvSpPr>
          <p:cNvPr id="3" name="Content Placeholder 2"/>
          <p:cNvSpPr>
            <a:spLocks noGrp="1"/>
          </p:cNvSpPr>
          <p:nvPr>
            <p:ph idx="1"/>
          </p:nvPr>
        </p:nvSpPr>
        <p:spPr/>
        <p:txBody>
          <a:bodyPr/>
          <a:lstStyle/>
          <a:p>
            <a:pPr marL="0" indent="0">
              <a:lnSpc>
                <a:spcPct val="150000"/>
              </a:lnSpc>
              <a:buNone/>
            </a:pPr>
            <a:r>
              <a:rPr lang="en-GB" dirty="0" smtClean="0"/>
              <a:t>1 </a:t>
            </a:r>
            <a:r>
              <a:rPr lang="en-GB" dirty="0"/>
              <a:t>= Involved v. Informational Production</a:t>
            </a:r>
          </a:p>
          <a:p>
            <a:pPr marL="0" indent="0">
              <a:lnSpc>
                <a:spcPct val="150000"/>
              </a:lnSpc>
              <a:buNone/>
            </a:pPr>
            <a:r>
              <a:rPr lang="en-GB" dirty="0" smtClean="0"/>
              <a:t>2 </a:t>
            </a:r>
            <a:r>
              <a:rPr lang="en-GB" dirty="0"/>
              <a:t>= Narrative v. Non-narrative </a:t>
            </a:r>
            <a:r>
              <a:rPr lang="en-GB" dirty="0" smtClean="0"/>
              <a:t>Concerns</a:t>
            </a:r>
            <a:endParaRPr lang="en-GB" dirty="0"/>
          </a:p>
          <a:p>
            <a:pPr marL="0" indent="0">
              <a:lnSpc>
                <a:spcPct val="150000"/>
              </a:lnSpc>
              <a:buNone/>
            </a:pPr>
            <a:r>
              <a:rPr lang="en-GB" dirty="0" smtClean="0"/>
              <a:t>3 = Elaborated </a:t>
            </a:r>
            <a:r>
              <a:rPr lang="en-GB" dirty="0"/>
              <a:t>v. Situation </a:t>
            </a:r>
            <a:r>
              <a:rPr lang="en-GB" dirty="0" smtClean="0"/>
              <a:t>Dependent Reference</a:t>
            </a:r>
            <a:endParaRPr lang="en-GB" dirty="0"/>
          </a:p>
          <a:p>
            <a:pPr marL="0" indent="0">
              <a:lnSpc>
                <a:spcPct val="150000"/>
              </a:lnSpc>
              <a:buNone/>
            </a:pPr>
            <a:r>
              <a:rPr lang="en-GB" dirty="0" smtClean="0"/>
              <a:t>4 </a:t>
            </a:r>
            <a:r>
              <a:rPr lang="en-GB" dirty="0"/>
              <a:t>= Overt </a:t>
            </a:r>
            <a:r>
              <a:rPr lang="en-GB" dirty="0" smtClean="0"/>
              <a:t>Expression </a:t>
            </a:r>
            <a:r>
              <a:rPr lang="en-GB" dirty="0"/>
              <a:t>of </a:t>
            </a:r>
            <a:r>
              <a:rPr lang="en-GB" dirty="0" smtClean="0"/>
              <a:t>Persuasion</a:t>
            </a:r>
            <a:endParaRPr lang="en-GB" dirty="0"/>
          </a:p>
          <a:p>
            <a:pPr marL="0" indent="0">
              <a:lnSpc>
                <a:spcPct val="150000"/>
              </a:lnSpc>
              <a:buNone/>
            </a:pPr>
            <a:r>
              <a:rPr lang="en-GB" dirty="0" smtClean="0"/>
              <a:t>5 </a:t>
            </a:r>
            <a:r>
              <a:rPr lang="en-GB" dirty="0"/>
              <a:t>= Abstract v. Non-abstract </a:t>
            </a:r>
            <a:r>
              <a:rPr lang="en-GB" dirty="0" smtClean="0"/>
              <a:t>Information</a:t>
            </a:r>
            <a:endParaRPr lang="en-GB" dirty="0"/>
          </a:p>
          <a:p>
            <a:endParaRPr lang="en-GB" dirty="0"/>
          </a:p>
        </p:txBody>
      </p:sp>
      <p:sp>
        <p:nvSpPr>
          <p:cNvPr id="4" name="Oval Callout 3"/>
          <p:cNvSpPr/>
          <p:nvPr/>
        </p:nvSpPr>
        <p:spPr>
          <a:xfrm>
            <a:off x="914400" y="457200"/>
            <a:ext cx="3505200" cy="1295400"/>
          </a:xfrm>
          <a:prstGeom prst="wedgeEllipseCallout">
            <a:avLst>
              <a:gd name="adj1" fmla="val -51918"/>
              <a:gd name="adj2" fmla="val 625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a:t>
            </a:r>
            <a:r>
              <a:rPr lang="en-GB" dirty="0" smtClean="0">
                <a:solidFill>
                  <a:schemeClr val="tx1"/>
                </a:solidFill>
              </a:rPr>
              <a:t>ontrasts </a:t>
            </a:r>
            <a:r>
              <a:rPr lang="en-GB" dirty="0">
                <a:solidFill>
                  <a:schemeClr val="tx1"/>
                </a:solidFill>
              </a:rPr>
              <a:t>verbal and nominal </a:t>
            </a:r>
            <a:r>
              <a:rPr lang="en-GB" dirty="0" smtClean="0">
                <a:solidFill>
                  <a:schemeClr val="tx1"/>
                </a:solidFill>
              </a:rPr>
              <a:t>styles: more </a:t>
            </a:r>
            <a:r>
              <a:rPr lang="en-GB" dirty="0">
                <a:solidFill>
                  <a:schemeClr val="tx1"/>
                </a:solidFill>
              </a:rPr>
              <a:t>‘informational’ texts have negative scores</a:t>
            </a:r>
          </a:p>
        </p:txBody>
      </p:sp>
      <p:sp>
        <p:nvSpPr>
          <p:cNvPr id="5" name="Oval Callout 4"/>
          <p:cNvSpPr/>
          <p:nvPr/>
        </p:nvSpPr>
        <p:spPr>
          <a:xfrm>
            <a:off x="2362200" y="2057400"/>
            <a:ext cx="2971800" cy="1295400"/>
          </a:xfrm>
          <a:prstGeom prst="wedgeEllipseCallout">
            <a:avLst>
              <a:gd name="adj1" fmla="val -45647"/>
              <a:gd name="adj2" fmla="val 69944"/>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Elaborated  = more explicit, because independent of context</a:t>
            </a:r>
            <a:endParaRPr lang="en-GB" dirty="0">
              <a:solidFill>
                <a:schemeClr val="tx1"/>
              </a:solidFill>
            </a:endParaRPr>
          </a:p>
        </p:txBody>
      </p:sp>
      <p:sp>
        <p:nvSpPr>
          <p:cNvPr id="6" name="Oval Callout 5"/>
          <p:cNvSpPr/>
          <p:nvPr/>
        </p:nvSpPr>
        <p:spPr>
          <a:xfrm>
            <a:off x="3505200" y="3810000"/>
            <a:ext cx="2743200" cy="1143000"/>
          </a:xfrm>
          <a:prstGeom prst="wedgeEllipseCallout">
            <a:avLst>
              <a:gd name="adj1" fmla="val -85887"/>
              <a:gd name="adj2" fmla="val 78629"/>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More technical and formal texts</a:t>
            </a:r>
            <a:endParaRPr lang="en-GB" dirty="0">
              <a:solidFill>
                <a:schemeClr val="tx1"/>
              </a:solidFill>
            </a:endParaRPr>
          </a:p>
        </p:txBody>
      </p:sp>
      <p:sp>
        <p:nvSpPr>
          <p:cNvPr id="7" name="Oval Callout 6"/>
          <p:cNvSpPr/>
          <p:nvPr/>
        </p:nvSpPr>
        <p:spPr>
          <a:xfrm>
            <a:off x="6400800" y="1524000"/>
            <a:ext cx="2743200" cy="1181100"/>
          </a:xfrm>
          <a:prstGeom prst="wedgeEllipseCallout">
            <a:avLst>
              <a:gd name="adj1" fmla="val -71908"/>
              <a:gd name="adj2" fmla="val 5875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Past tense and 3</a:t>
            </a:r>
            <a:r>
              <a:rPr lang="en-GB" baseline="30000" dirty="0" smtClean="0"/>
              <a:t>rd</a:t>
            </a:r>
            <a:r>
              <a:rPr lang="en-GB" dirty="0" smtClean="0"/>
              <a:t> person pronouns</a:t>
            </a:r>
            <a:endParaRPr lang="en-GB" dirty="0"/>
          </a:p>
        </p:txBody>
      </p:sp>
    </p:spTree>
    <p:extLst>
      <p:ext uri="{BB962C8B-B14F-4D97-AF65-F5344CB8AC3E}">
        <p14:creationId xmlns:p14="http://schemas.microsoft.com/office/powerpoint/2010/main" val="3033111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533400" y="838200"/>
            <a:ext cx="4191000" cy="1143000"/>
          </a:xfrm>
        </p:spPr>
        <p:txBody>
          <a:bodyPr/>
          <a:lstStyle/>
          <a:p>
            <a:pPr marL="0" indent="0">
              <a:buNone/>
            </a:pPr>
            <a:r>
              <a:rPr lang="en-GB" b="1" dirty="0" smtClean="0"/>
              <a:t>Dimension 1: ‘Involved vs. Informational Production’</a:t>
            </a: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1" y="228600"/>
            <a:ext cx="2347450" cy="6444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Callout 4"/>
          <p:cNvSpPr/>
          <p:nvPr/>
        </p:nvSpPr>
        <p:spPr>
          <a:xfrm>
            <a:off x="1143000" y="2438400"/>
            <a:ext cx="3276600" cy="1676400"/>
          </a:xfrm>
          <a:prstGeom prst="wedgeEllipseCallout">
            <a:avLst>
              <a:gd name="adj1" fmla="val 63976"/>
              <a:gd name="adj2" fmla="val -65066"/>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ysClr val="windowText" lastClr="000000"/>
                </a:solidFill>
              </a:rPr>
              <a:t>Texts with these features have high scores (e.g. conversation)</a:t>
            </a:r>
            <a:endParaRPr lang="en-GB" dirty="0">
              <a:solidFill>
                <a:sysClr val="windowText" lastClr="000000"/>
              </a:solidFill>
            </a:endParaRPr>
          </a:p>
        </p:txBody>
      </p:sp>
      <p:sp>
        <p:nvSpPr>
          <p:cNvPr id="6" name="Oval Callout 5"/>
          <p:cNvSpPr/>
          <p:nvPr/>
        </p:nvSpPr>
        <p:spPr>
          <a:xfrm>
            <a:off x="1676400" y="4267200"/>
            <a:ext cx="3124200" cy="1447800"/>
          </a:xfrm>
          <a:prstGeom prst="wedgeEllipseCallout">
            <a:avLst>
              <a:gd name="adj1" fmla="val 61215"/>
              <a:gd name="adj2" fmla="val 74724"/>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ysClr val="windowText" lastClr="000000"/>
                </a:solidFill>
              </a:rPr>
              <a:t>Texts with these features have low scores (e.g. academic  prose)</a:t>
            </a:r>
            <a:endParaRPr lang="en-GB" dirty="0">
              <a:solidFill>
                <a:sysClr val="windowText" lastClr="000000"/>
              </a:solidFill>
            </a:endParaRPr>
          </a:p>
        </p:txBody>
      </p:sp>
    </p:spTree>
    <p:extLst>
      <p:ext uri="{BB962C8B-B14F-4D97-AF65-F5344CB8AC3E}">
        <p14:creationId xmlns:p14="http://schemas.microsoft.com/office/powerpoint/2010/main" val="520078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964" y="1591160"/>
            <a:ext cx="3272830" cy="3057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81000" y="378542"/>
            <a:ext cx="3276600" cy="1200329"/>
          </a:xfrm>
          <a:prstGeom prst="rect">
            <a:avLst/>
          </a:prstGeom>
          <a:noFill/>
        </p:spPr>
        <p:txBody>
          <a:bodyPr wrap="square" rtlCol="0">
            <a:spAutoFit/>
          </a:bodyPr>
          <a:lstStyle/>
          <a:p>
            <a:pPr algn="ctr"/>
            <a:r>
              <a:rPr lang="en-GB" sz="2400" b="1" dirty="0" smtClean="0"/>
              <a:t>Dimension 2:  Narrative vs. Non-narrative concerns</a:t>
            </a:r>
            <a:endParaRPr lang="en-GB" sz="2400" b="1" dirty="0"/>
          </a:p>
        </p:txBody>
      </p:sp>
      <p:sp>
        <p:nvSpPr>
          <p:cNvPr id="6" name="TextBox 5"/>
          <p:cNvSpPr txBox="1"/>
          <p:nvPr/>
        </p:nvSpPr>
        <p:spPr>
          <a:xfrm>
            <a:off x="4882989" y="2304870"/>
            <a:ext cx="3657599" cy="1200329"/>
          </a:xfrm>
          <a:prstGeom prst="rect">
            <a:avLst/>
          </a:prstGeom>
          <a:noFill/>
        </p:spPr>
        <p:txBody>
          <a:bodyPr wrap="square" rtlCol="0">
            <a:spAutoFit/>
          </a:bodyPr>
          <a:lstStyle/>
          <a:p>
            <a:pPr algn="ctr"/>
            <a:r>
              <a:rPr lang="en-GB" sz="2400" b="1" dirty="0"/>
              <a:t>Dimension </a:t>
            </a:r>
            <a:r>
              <a:rPr lang="en-GB" sz="2400" b="1" dirty="0" smtClean="0"/>
              <a:t>3:  Explicit vs</a:t>
            </a:r>
            <a:r>
              <a:rPr lang="en-GB" sz="2400" b="1" dirty="0"/>
              <a:t>. </a:t>
            </a:r>
            <a:r>
              <a:rPr lang="en-GB" sz="2400" b="1" dirty="0" smtClean="0"/>
              <a:t>Situation-dependent reference</a:t>
            </a:r>
            <a:endParaRPr lang="en-GB" sz="2400" b="1" dirty="0"/>
          </a:p>
        </p:txBody>
      </p:sp>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5379" y="3505199"/>
            <a:ext cx="3492821" cy="3297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Callout 6"/>
          <p:cNvSpPr/>
          <p:nvPr/>
        </p:nvSpPr>
        <p:spPr>
          <a:xfrm>
            <a:off x="2163753" y="3808771"/>
            <a:ext cx="2298379" cy="1143000"/>
          </a:xfrm>
          <a:prstGeom prst="wedgeEllipseCallout">
            <a:avLst>
              <a:gd name="adj1" fmla="val 79912"/>
              <a:gd name="adj2" fmla="val -11048"/>
            </a:avLst>
          </a:prstGeom>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ysClr val="windowText" lastClr="000000"/>
                </a:solidFill>
              </a:rPr>
              <a:t>e.g. academic prose</a:t>
            </a:r>
            <a:endParaRPr lang="en-GB" sz="2000" b="1" dirty="0">
              <a:solidFill>
                <a:sysClr val="windowText" lastClr="000000"/>
              </a:solidFill>
            </a:endParaRPr>
          </a:p>
        </p:txBody>
      </p:sp>
      <p:sp>
        <p:nvSpPr>
          <p:cNvPr id="8" name="Oval Callout 7"/>
          <p:cNvSpPr/>
          <p:nvPr/>
        </p:nvSpPr>
        <p:spPr>
          <a:xfrm>
            <a:off x="2362200" y="5486400"/>
            <a:ext cx="2362200" cy="1143000"/>
          </a:xfrm>
          <a:prstGeom prst="wedgeEllipseCallout">
            <a:avLst>
              <a:gd name="adj1" fmla="val 67825"/>
              <a:gd name="adj2" fmla="val 6156"/>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ysClr val="windowText" lastClr="000000"/>
                </a:solidFill>
              </a:rPr>
              <a:t>e.g. sports broadcasts </a:t>
            </a:r>
            <a:endParaRPr lang="en-GB" sz="2000" b="1" dirty="0">
              <a:solidFill>
                <a:sysClr val="windowText" lastClr="000000"/>
              </a:solidFill>
            </a:endParaRPr>
          </a:p>
        </p:txBody>
      </p:sp>
    </p:spTree>
    <p:extLst>
      <p:ext uri="{BB962C8B-B14F-4D97-AF65-F5344CB8AC3E}">
        <p14:creationId xmlns:p14="http://schemas.microsoft.com/office/powerpoint/2010/main" val="214795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696" y="1447800"/>
            <a:ext cx="3224265" cy="287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57200" y="407253"/>
            <a:ext cx="3429000" cy="830997"/>
          </a:xfrm>
          <a:prstGeom prst="rect">
            <a:avLst/>
          </a:prstGeom>
          <a:noFill/>
        </p:spPr>
        <p:txBody>
          <a:bodyPr wrap="square" rtlCol="0">
            <a:spAutoFit/>
          </a:bodyPr>
          <a:lstStyle/>
          <a:p>
            <a:r>
              <a:rPr lang="en-GB" sz="2400" b="1" dirty="0" smtClean="0"/>
              <a:t>Dimension 4:  ‘Overt expression of persuasion’</a:t>
            </a:r>
            <a:endParaRPr lang="en-GB" sz="2400" b="1" dirty="0"/>
          </a:p>
        </p:txBody>
      </p:sp>
      <p:sp>
        <p:nvSpPr>
          <p:cNvPr id="4" name="TextBox 3"/>
          <p:cNvSpPr txBox="1"/>
          <p:nvPr/>
        </p:nvSpPr>
        <p:spPr>
          <a:xfrm>
            <a:off x="4862160" y="3055203"/>
            <a:ext cx="3657600" cy="830997"/>
          </a:xfrm>
          <a:prstGeom prst="rect">
            <a:avLst/>
          </a:prstGeom>
          <a:noFill/>
        </p:spPr>
        <p:txBody>
          <a:bodyPr wrap="square" rtlCol="0">
            <a:spAutoFit/>
          </a:bodyPr>
          <a:lstStyle/>
          <a:p>
            <a:pPr algn="ctr"/>
            <a:r>
              <a:rPr lang="en-GB" sz="2400" b="1" dirty="0" smtClean="0"/>
              <a:t>Dimension 5: ‘Abstract vs. Non-abstract style’</a:t>
            </a:r>
            <a:endParaRPr lang="en-GB" sz="2400" b="1" dirty="0"/>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886200"/>
            <a:ext cx="3795360" cy="2482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Callout 7"/>
          <p:cNvSpPr/>
          <p:nvPr/>
        </p:nvSpPr>
        <p:spPr>
          <a:xfrm>
            <a:off x="4721942" y="392325"/>
            <a:ext cx="2593258" cy="1691849"/>
          </a:xfrm>
          <a:prstGeom prst="wedgeEllipseCallout">
            <a:avLst>
              <a:gd name="adj1" fmla="val -101881"/>
              <a:gd name="adj2" fmla="val 50295"/>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ysClr val="windowText" lastClr="000000"/>
                </a:solidFill>
              </a:rPr>
              <a:t>e.g. professional letters</a:t>
            </a:r>
            <a:endParaRPr lang="en-GB" sz="2400" b="1" dirty="0">
              <a:solidFill>
                <a:sysClr val="windowText" lastClr="000000"/>
              </a:solidFill>
            </a:endParaRPr>
          </a:p>
        </p:txBody>
      </p:sp>
      <p:sp>
        <p:nvSpPr>
          <p:cNvPr id="9" name="Oval Callout 8"/>
          <p:cNvSpPr/>
          <p:nvPr/>
        </p:nvSpPr>
        <p:spPr>
          <a:xfrm>
            <a:off x="902110" y="4724400"/>
            <a:ext cx="2971800" cy="1447800"/>
          </a:xfrm>
          <a:prstGeom prst="wedgeEllipseCallout">
            <a:avLst>
              <a:gd name="adj1" fmla="val 79821"/>
              <a:gd name="adj2" fmla="val -70946"/>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ysClr val="windowText" lastClr="000000"/>
                </a:solidFill>
              </a:rPr>
              <a:t>e.g. scientific texts</a:t>
            </a:r>
            <a:endParaRPr lang="en-GB" sz="2400" b="1" dirty="0">
              <a:solidFill>
                <a:sysClr val="windowText" lastClr="000000"/>
              </a:solidFill>
            </a:endParaRPr>
          </a:p>
        </p:txBody>
      </p:sp>
    </p:spTree>
    <p:extLst>
      <p:ext uri="{BB962C8B-B14F-4D97-AF65-F5344CB8AC3E}">
        <p14:creationId xmlns:p14="http://schemas.microsoft.com/office/powerpoint/2010/main" val="4196060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304800"/>
            <a:ext cx="8229600" cy="1143000"/>
          </a:xfrm>
        </p:spPr>
        <p:txBody>
          <a:bodyPr/>
          <a:lstStyle/>
          <a:p>
            <a:r>
              <a:rPr lang="en-GB" sz="3600" dirty="0" smtClean="0">
                <a:latin typeface="Arial Rounded MT Bold" panose="020F0704030504030204" pitchFamily="34" charset="0"/>
              </a:rPr>
              <a:t>Scores by level (1988 dimensions)</a:t>
            </a:r>
            <a:endParaRPr lang="en-GB" sz="3600" dirty="0">
              <a:latin typeface="Arial Rounded MT Bold" panose="020F0704030504030204" pitchFamily="34" charset="0"/>
            </a:endParaRPr>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038" y="2057400"/>
            <a:ext cx="9219563"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Callout 6"/>
          <p:cNvSpPr/>
          <p:nvPr/>
        </p:nvSpPr>
        <p:spPr>
          <a:xfrm>
            <a:off x="1752598" y="5333999"/>
            <a:ext cx="2057401" cy="1096297"/>
          </a:xfrm>
          <a:prstGeom prst="wedgeEllipseCallout">
            <a:avLst>
              <a:gd name="adj1" fmla="val 18151"/>
              <a:gd name="adj2" fmla="val -194978"/>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ysClr val="windowText" lastClr="000000"/>
                </a:solidFill>
              </a:rPr>
              <a:t>More present tense</a:t>
            </a:r>
            <a:endParaRPr lang="en-GB" sz="2000" b="1" dirty="0">
              <a:solidFill>
                <a:sysClr val="windowText" lastClr="000000"/>
              </a:solidFill>
            </a:endParaRPr>
          </a:p>
        </p:txBody>
      </p:sp>
      <p:sp>
        <p:nvSpPr>
          <p:cNvPr id="8" name="Oval Callout 7"/>
          <p:cNvSpPr/>
          <p:nvPr/>
        </p:nvSpPr>
        <p:spPr>
          <a:xfrm>
            <a:off x="27038" y="4321104"/>
            <a:ext cx="2030362" cy="1154147"/>
          </a:xfrm>
          <a:prstGeom prst="wedgeEllipseCallout">
            <a:avLst>
              <a:gd name="adj1" fmla="val 28575"/>
              <a:gd name="adj2" fmla="val -99620"/>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ysClr val="windowText" lastClr="000000"/>
                </a:solidFill>
              </a:rPr>
              <a:t>Getting denser</a:t>
            </a:r>
            <a:endParaRPr lang="en-GB" sz="2000" b="1" dirty="0">
              <a:solidFill>
                <a:sysClr val="windowText" lastClr="000000"/>
              </a:solidFill>
            </a:endParaRPr>
          </a:p>
        </p:txBody>
      </p:sp>
      <p:sp>
        <p:nvSpPr>
          <p:cNvPr id="10" name="Oval Callout 9"/>
          <p:cNvSpPr/>
          <p:nvPr/>
        </p:nvSpPr>
        <p:spPr>
          <a:xfrm>
            <a:off x="3429000" y="4618703"/>
            <a:ext cx="2743200" cy="1152832"/>
          </a:xfrm>
          <a:prstGeom prst="wedgeEllipseCallout">
            <a:avLst>
              <a:gd name="adj1" fmla="val -7658"/>
              <a:gd name="adj2" fmla="val -123507"/>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ysClr val="windowText" lastClr="000000"/>
                </a:solidFill>
              </a:rPr>
              <a:t>More relative clauses and nominalisations</a:t>
            </a:r>
            <a:endParaRPr lang="en-GB" sz="2000" b="1" dirty="0">
              <a:solidFill>
                <a:sysClr val="windowText" lastClr="000000"/>
              </a:solidFill>
            </a:endParaRPr>
          </a:p>
        </p:txBody>
      </p:sp>
      <p:sp>
        <p:nvSpPr>
          <p:cNvPr id="11" name="Oval Callout 10"/>
          <p:cNvSpPr/>
          <p:nvPr/>
        </p:nvSpPr>
        <p:spPr>
          <a:xfrm>
            <a:off x="6408175" y="4827551"/>
            <a:ext cx="2202425" cy="1295400"/>
          </a:xfrm>
          <a:prstGeom prst="wedgeEllipseCallout">
            <a:avLst>
              <a:gd name="adj1" fmla="val -37829"/>
              <a:gd name="adj2" fmla="val -137453"/>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ysClr val="windowText" lastClr="000000"/>
                </a:solidFill>
              </a:rPr>
              <a:t>Less persuasive</a:t>
            </a:r>
            <a:endParaRPr lang="en-GB" sz="2000" b="1" dirty="0">
              <a:solidFill>
                <a:sysClr val="windowText" lastClr="000000"/>
              </a:solidFill>
            </a:endParaRPr>
          </a:p>
        </p:txBody>
      </p:sp>
    </p:spTree>
    <p:extLst>
      <p:ext uri="{BB962C8B-B14F-4D97-AF65-F5344CB8AC3E}">
        <p14:creationId xmlns:p14="http://schemas.microsoft.com/office/powerpoint/2010/main" val="2060171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5650" y="2492375"/>
            <a:ext cx="7772400" cy="1979613"/>
          </a:xfrm>
        </p:spPr>
        <p:txBody>
          <a:bodyPr/>
          <a:lstStyle/>
          <a:p>
            <a:pPr>
              <a:defRPr/>
            </a:pPr>
            <a:r>
              <a:rPr lang="en-GB" altLang="en-US" sz="2000" b="0" dirty="0" smtClean="0">
                <a:latin typeface="Arial Rounded MT Bold" pitchFamily="34" charset="0"/>
              </a:rPr>
              <a:t>t</a:t>
            </a:r>
            <a:r>
              <a:rPr lang="en-GB" altLang="en-US" sz="2000" b="0" cap="none" dirty="0" smtClean="0">
                <a:latin typeface="Arial Rounded MT Bold" pitchFamily="34" charset="0"/>
              </a:rPr>
              <a:t>o develop </a:t>
            </a:r>
            <a:r>
              <a:rPr lang="en-GB" altLang="en-US" sz="4400" b="0" cap="none" dirty="0" smtClean="0">
                <a:latin typeface="Arial Rounded MT Bold" pitchFamily="34" charset="0"/>
              </a:rPr>
              <a:t>descriptors</a:t>
            </a:r>
            <a:r>
              <a:rPr lang="en-GB" altLang="en-US" sz="2000" b="0" cap="none" dirty="0" smtClean="0">
                <a:latin typeface="Arial Rounded MT Bold" pitchFamily="34" charset="0"/>
              </a:rPr>
              <a:t> for all the genres of British university student assignment – identifying assignment types according to their social purposes.</a:t>
            </a:r>
            <a:endParaRPr lang="en-GB" b="0" dirty="0"/>
          </a:p>
        </p:txBody>
      </p:sp>
      <p:sp>
        <p:nvSpPr>
          <p:cNvPr id="145411" name="Text Placeholder 4"/>
          <p:cNvSpPr>
            <a:spLocks noGrp="1"/>
          </p:cNvSpPr>
          <p:nvPr>
            <p:ph type="body" idx="1"/>
          </p:nvPr>
        </p:nvSpPr>
        <p:spPr>
          <a:xfrm>
            <a:off x="684213" y="1425575"/>
            <a:ext cx="7772400" cy="882650"/>
          </a:xfrm>
        </p:spPr>
        <p:txBody>
          <a:bodyPr/>
          <a:lstStyle/>
          <a:p>
            <a:r>
              <a:rPr lang="en-GB" altLang="en-US" sz="3200" smtClean="0">
                <a:latin typeface="Arial Rounded MT Bold" pitchFamily="34" charset="0"/>
              </a:rPr>
              <a:t>The aim of the BAWE project:</a:t>
            </a:r>
            <a:endParaRPr lang="en-GB" altLang="en-US" sz="3200" smtClean="0"/>
          </a:p>
        </p:txBody>
      </p:sp>
      <p:sp>
        <p:nvSpPr>
          <p:cNvPr id="6" name="Oval Callout 5"/>
          <p:cNvSpPr/>
          <p:nvPr/>
        </p:nvSpPr>
        <p:spPr>
          <a:xfrm>
            <a:off x="4140200" y="4365625"/>
            <a:ext cx="3887788" cy="1512888"/>
          </a:xfrm>
          <a:prstGeom prst="wedgeEllipseCallout">
            <a:avLst>
              <a:gd name="adj1" fmla="val -40735"/>
              <a:gd name="adj2" fmla="val -74486"/>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sz="1800" dirty="0">
              <a:solidFill>
                <a:srgbClr val="FFFFFF"/>
              </a:solidFill>
            </a:endParaRPr>
          </a:p>
          <a:p>
            <a:pPr algn="ctr" eaLnBrk="1" hangingPunct="1">
              <a:defRPr/>
            </a:pPr>
            <a:r>
              <a:rPr lang="en-GB" sz="1800" b="1" dirty="0">
                <a:solidFill>
                  <a:schemeClr val="tx1"/>
                </a:solidFill>
              </a:rPr>
              <a:t>Project title was  'An Investigation of Genres of Assessed Writing in British Higher Education'. </a:t>
            </a:r>
          </a:p>
          <a:p>
            <a:pPr algn="ctr" eaLnBrk="1" hangingPunct="1">
              <a:defRPr/>
            </a:pPr>
            <a:endParaRPr lang="en-GB" sz="1800" dirty="0">
              <a:solidFill>
                <a:srgbClr val="FFFFFF"/>
              </a:solidFill>
            </a:endParaRPr>
          </a:p>
        </p:txBody>
      </p:sp>
      <p:pic>
        <p:nvPicPr>
          <p:cNvPr id="1454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2188" y="260350"/>
            <a:ext cx="1371600"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066800" y="6096000"/>
            <a:ext cx="4800600" cy="523220"/>
          </a:xfrm>
          <a:prstGeom prst="rect">
            <a:avLst/>
          </a:prstGeom>
          <a:noFill/>
        </p:spPr>
        <p:txBody>
          <a:bodyPr wrap="square" rtlCol="0">
            <a:spAutoFit/>
          </a:bodyPr>
          <a:lstStyle/>
          <a:p>
            <a:r>
              <a:rPr lang="en-US" sz="2800" dirty="0">
                <a:solidFill>
                  <a:srgbClr val="000000"/>
                </a:solidFill>
                <a:hlinkClick r:id="rId4"/>
              </a:rPr>
              <a:t>www.coventry.ac.uk/bawe</a:t>
            </a:r>
            <a:endParaRPr lang="en-GB" sz="2800" dirty="0"/>
          </a:p>
        </p:txBody>
      </p:sp>
    </p:spTree>
    <p:extLst>
      <p:ext uri="{BB962C8B-B14F-4D97-AF65-F5344CB8AC3E}">
        <p14:creationId xmlns:p14="http://schemas.microsoft.com/office/powerpoint/2010/main" val="535864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1"/>
          <p:cNvSpPr>
            <a:spLocks noGrp="1"/>
          </p:cNvSpPr>
          <p:nvPr>
            <p:ph type="title"/>
          </p:nvPr>
        </p:nvSpPr>
        <p:spPr/>
        <p:txBody>
          <a:bodyPr/>
          <a:lstStyle/>
          <a:p>
            <a:pPr eaLnBrk="1" hangingPunct="1"/>
            <a:r>
              <a:rPr lang="en-GB" altLang="en-US" sz="3200" dirty="0" smtClean="0">
                <a:latin typeface="Arial Rounded MT Bold" pitchFamily="34" charset="0"/>
              </a:rPr>
              <a:t/>
            </a:r>
            <a:br>
              <a:rPr lang="en-GB" altLang="en-US" sz="3200" dirty="0" smtClean="0">
                <a:latin typeface="Arial Rounded MT Bold" pitchFamily="34" charset="0"/>
              </a:rPr>
            </a:br>
            <a:r>
              <a:rPr lang="en-GB" altLang="en-US" sz="3200" dirty="0" smtClean="0">
                <a:latin typeface="Arial Rounded MT Bold" pitchFamily="34" charset="0"/>
              </a:rPr>
              <a:t>Some findings across genres</a:t>
            </a:r>
            <a:br>
              <a:rPr lang="en-GB" altLang="en-US" sz="3200" dirty="0" smtClean="0">
                <a:latin typeface="Arial Rounded MT Bold" pitchFamily="34" charset="0"/>
              </a:rPr>
            </a:br>
            <a:r>
              <a:rPr lang="en-GB" sz="2800" b="1" dirty="0"/>
              <a:t>Dimen</a:t>
            </a:r>
            <a:r>
              <a:rPr lang="en-GB" sz="2800" b="1" dirty="0">
                <a:latin typeface="Arial Rounded MT Bold" panose="020F0704030504030204" pitchFamily="34" charset="0"/>
              </a:rPr>
              <a:t>sion</a:t>
            </a:r>
            <a:r>
              <a:rPr lang="en-GB" sz="2800" b="1" dirty="0"/>
              <a:t> 1 – involved vs. informational production</a:t>
            </a:r>
            <a:r>
              <a:rPr lang="en-GB" sz="3200" dirty="0"/>
              <a:t/>
            </a:r>
            <a:br>
              <a:rPr lang="en-GB" sz="3200" dirty="0"/>
            </a:br>
            <a:endParaRPr lang="en-US" altLang="en-US" sz="3200" dirty="0" smtClean="0"/>
          </a:p>
        </p:txBody>
      </p:sp>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855573"/>
            <a:ext cx="8229600" cy="4015216"/>
          </a:xfrm>
        </p:spPr>
      </p:pic>
    </p:spTree>
    <p:extLst>
      <p:ext uri="{BB962C8B-B14F-4D97-AF65-F5344CB8AC3E}">
        <p14:creationId xmlns:p14="http://schemas.microsoft.com/office/powerpoint/2010/main" val="42882157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1"/>
          <p:cNvSpPr>
            <a:spLocks noGrp="1"/>
          </p:cNvSpPr>
          <p:nvPr>
            <p:ph type="title"/>
          </p:nvPr>
        </p:nvSpPr>
        <p:spPr/>
        <p:txBody>
          <a:bodyPr/>
          <a:lstStyle/>
          <a:p>
            <a:pPr eaLnBrk="1" hangingPunct="1"/>
            <a:r>
              <a:rPr lang="en-GB" altLang="en-US" sz="3200" dirty="0">
                <a:latin typeface="Arial Rounded MT Bold" pitchFamily="34" charset="0"/>
              </a:rPr>
              <a:t>Some findings: across genres</a:t>
            </a:r>
            <a:br>
              <a:rPr lang="en-GB" altLang="en-US" sz="3200" dirty="0">
                <a:latin typeface="Arial Rounded MT Bold" pitchFamily="34" charset="0"/>
              </a:rPr>
            </a:br>
            <a:r>
              <a:rPr lang="en-GB" altLang="en-US" sz="2800" dirty="0">
                <a:latin typeface="Arial Rounded MT Bold" pitchFamily="34" charset="0"/>
              </a:rPr>
              <a:t>Dimension 4: overt expression of persuasion</a:t>
            </a:r>
            <a:endParaRPr lang="en-US" altLang="en-US" sz="2800" dirty="0" smtClean="0"/>
          </a:p>
        </p:txBody>
      </p:sp>
      <p:sp>
        <p:nvSpPr>
          <p:cNvPr id="159747" name="Content Placeholder 2"/>
          <p:cNvSpPr>
            <a:spLocks noGrp="1"/>
          </p:cNvSpPr>
          <p:nvPr>
            <p:ph idx="1"/>
          </p:nvPr>
        </p:nvSpPr>
        <p:spPr/>
        <p:txBody>
          <a:bodyPr/>
          <a:lstStyle/>
          <a:p>
            <a:pPr eaLnBrk="1" hangingPunct="1"/>
            <a:endParaRPr lang="en-US" altLang="en-US" dirty="0" smtClean="0"/>
          </a:p>
        </p:txBody>
      </p:sp>
      <p:pic>
        <p:nvPicPr>
          <p:cNvPr id="1597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37869"/>
            <a:ext cx="8305800" cy="5096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12839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Multidimensional Analysis (MDA)</a:t>
            </a:r>
            <a:br>
              <a:rPr lang="en-GB" dirty="0" smtClean="0"/>
            </a:br>
            <a:r>
              <a:rPr lang="en-GB" sz="3200" dirty="0" smtClean="0"/>
              <a:t>(a </a:t>
            </a:r>
            <a:r>
              <a:rPr lang="en-GB" sz="3200" dirty="0"/>
              <a:t>‘bottom-up’ </a:t>
            </a:r>
            <a:r>
              <a:rPr lang="en-GB" sz="3200" dirty="0" smtClean="0"/>
              <a:t>approach) </a:t>
            </a:r>
            <a:endParaRPr lang="en-GB" dirty="0"/>
          </a:p>
        </p:txBody>
      </p:sp>
      <p:sp>
        <p:nvSpPr>
          <p:cNvPr id="3" name="Content Placeholder 2"/>
          <p:cNvSpPr>
            <a:spLocks noGrp="1"/>
          </p:cNvSpPr>
          <p:nvPr>
            <p:ph idx="1"/>
          </p:nvPr>
        </p:nvSpPr>
        <p:spPr/>
        <p:txBody>
          <a:bodyPr/>
          <a:lstStyle/>
          <a:p>
            <a:pPr marL="514350" indent="-514350">
              <a:buFont typeface="+mj-lt"/>
              <a:buAutoNum type="arabicPeriod"/>
            </a:pPr>
            <a:r>
              <a:rPr lang="en-GB" sz="2800" dirty="0" smtClean="0"/>
              <a:t>Tag linguistic features </a:t>
            </a:r>
            <a:r>
              <a:rPr lang="en-GB" sz="2800" dirty="0"/>
              <a:t>in </a:t>
            </a:r>
            <a:r>
              <a:rPr lang="en-GB" sz="2800" dirty="0" smtClean="0"/>
              <a:t>the corpus </a:t>
            </a:r>
          </a:p>
          <a:p>
            <a:pPr marL="514350" indent="-514350">
              <a:buFont typeface="+mj-lt"/>
              <a:buAutoNum type="arabicPeriod"/>
            </a:pPr>
            <a:r>
              <a:rPr lang="en-GB" sz="2800" dirty="0" smtClean="0">
                <a:solidFill>
                  <a:schemeClr val="bg1">
                    <a:lumMod val="75000"/>
                  </a:schemeClr>
                </a:solidFill>
              </a:rPr>
              <a:t>Conduct </a:t>
            </a:r>
            <a:r>
              <a:rPr lang="en-GB" sz="2800" dirty="0">
                <a:solidFill>
                  <a:schemeClr val="bg1">
                    <a:lumMod val="75000"/>
                  </a:schemeClr>
                </a:solidFill>
              </a:rPr>
              <a:t>factor analyses </a:t>
            </a:r>
            <a:endParaRPr lang="en-GB" sz="2800" dirty="0" smtClean="0">
              <a:solidFill>
                <a:schemeClr val="bg1">
                  <a:lumMod val="75000"/>
                </a:schemeClr>
              </a:solidFill>
            </a:endParaRPr>
          </a:p>
          <a:p>
            <a:pPr marL="514350" indent="-514350">
              <a:buFont typeface="+mj-lt"/>
              <a:buAutoNum type="arabicPeriod"/>
            </a:pPr>
            <a:r>
              <a:rPr lang="en-GB" sz="2800" dirty="0" smtClean="0">
                <a:solidFill>
                  <a:schemeClr val="bg1">
                    <a:lumMod val="75000"/>
                  </a:schemeClr>
                </a:solidFill>
              </a:rPr>
              <a:t>Produce ‘dimensions’ </a:t>
            </a:r>
            <a:r>
              <a:rPr lang="en-GB" sz="2800" dirty="0">
                <a:solidFill>
                  <a:schemeClr val="bg1">
                    <a:lumMod val="75000"/>
                  </a:schemeClr>
                </a:solidFill>
              </a:rPr>
              <a:t>of features according to </a:t>
            </a:r>
            <a:r>
              <a:rPr lang="en-GB" sz="2800" dirty="0" smtClean="0">
                <a:solidFill>
                  <a:schemeClr val="bg1">
                    <a:lumMod val="75000"/>
                  </a:schemeClr>
                </a:solidFill>
              </a:rPr>
              <a:t>frequencies of features and </a:t>
            </a:r>
            <a:r>
              <a:rPr lang="en-GB" sz="2800" dirty="0">
                <a:solidFill>
                  <a:schemeClr val="bg1">
                    <a:lumMod val="75000"/>
                  </a:schemeClr>
                </a:solidFill>
              </a:rPr>
              <a:t>how they cluster in </a:t>
            </a:r>
            <a:r>
              <a:rPr lang="en-GB" sz="2800" dirty="0" smtClean="0">
                <a:solidFill>
                  <a:schemeClr val="bg1">
                    <a:lumMod val="75000"/>
                  </a:schemeClr>
                </a:solidFill>
              </a:rPr>
              <a:t>texts</a:t>
            </a:r>
          </a:p>
          <a:p>
            <a:pPr marL="514350" indent="-514350">
              <a:buFont typeface="+mj-lt"/>
              <a:buAutoNum type="arabicPeriod"/>
            </a:pPr>
            <a:r>
              <a:rPr lang="en-GB" sz="2800" dirty="0">
                <a:solidFill>
                  <a:schemeClr val="bg1">
                    <a:lumMod val="75000"/>
                  </a:schemeClr>
                </a:solidFill>
              </a:rPr>
              <a:t>I</a:t>
            </a:r>
            <a:r>
              <a:rPr lang="en-GB" sz="2800" dirty="0" smtClean="0">
                <a:solidFill>
                  <a:schemeClr val="bg1">
                    <a:lumMod val="75000"/>
                  </a:schemeClr>
                </a:solidFill>
              </a:rPr>
              <a:t>nterpret the dimensions </a:t>
            </a:r>
            <a:r>
              <a:rPr lang="en-GB" sz="2800" dirty="0">
                <a:solidFill>
                  <a:schemeClr val="bg1">
                    <a:lumMod val="75000"/>
                  </a:schemeClr>
                </a:solidFill>
              </a:rPr>
              <a:t>with regard to the texts themselves and the contexts from which they are drawn. </a:t>
            </a:r>
            <a:endParaRPr lang="en-GB" sz="2800" dirty="0" smtClean="0">
              <a:solidFill>
                <a:schemeClr val="bg1">
                  <a:lumMod val="75000"/>
                </a:schemeClr>
              </a:solidFill>
            </a:endParaRPr>
          </a:p>
          <a:p>
            <a:pPr marL="0" indent="0">
              <a:buNone/>
            </a:pPr>
            <a:endParaRPr lang="en-GB" sz="2800" dirty="0">
              <a:solidFill>
                <a:schemeClr val="bg1">
                  <a:lumMod val="75000"/>
                </a:schemeClr>
              </a:solidFill>
            </a:endParaRPr>
          </a:p>
          <a:p>
            <a:pPr marL="0" indent="0" algn="r">
              <a:buNone/>
            </a:pPr>
            <a:r>
              <a:rPr lang="en-GB" sz="2400" dirty="0" err="1" smtClean="0">
                <a:solidFill>
                  <a:schemeClr val="bg1">
                    <a:lumMod val="75000"/>
                  </a:schemeClr>
                </a:solidFill>
              </a:rPr>
              <a:t>Biber</a:t>
            </a:r>
            <a:r>
              <a:rPr lang="en-GB" sz="2400" dirty="0" smtClean="0">
                <a:solidFill>
                  <a:schemeClr val="bg1">
                    <a:lumMod val="75000"/>
                  </a:schemeClr>
                </a:solidFill>
              </a:rPr>
              <a:t>, D. </a:t>
            </a:r>
            <a:r>
              <a:rPr lang="en-GB" sz="2400" i="1" dirty="0">
                <a:solidFill>
                  <a:schemeClr val="bg1">
                    <a:lumMod val="75000"/>
                  </a:schemeClr>
                </a:solidFill>
              </a:rPr>
              <a:t>Variation across Speech and Writing</a:t>
            </a:r>
            <a:r>
              <a:rPr lang="en-GB" sz="2400" dirty="0">
                <a:solidFill>
                  <a:schemeClr val="bg1">
                    <a:lumMod val="75000"/>
                  </a:schemeClr>
                </a:solidFill>
              </a:rPr>
              <a:t> (</a:t>
            </a:r>
            <a:r>
              <a:rPr lang="en-GB" sz="2400" dirty="0" smtClean="0">
                <a:solidFill>
                  <a:schemeClr val="bg1">
                    <a:lumMod val="75000"/>
                  </a:schemeClr>
                </a:solidFill>
              </a:rPr>
              <a:t>1988</a:t>
            </a:r>
            <a:r>
              <a:rPr lang="en-GB" sz="2400" dirty="0" smtClean="0"/>
              <a:t>)</a:t>
            </a:r>
            <a:endParaRPr lang="en-GB" sz="2400" dirty="0"/>
          </a:p>
        </p:txBody>
      </p:sp>
      <p:sp>
        <p:nvSpPr>
          <p:cNvPr id="7" name="Oval Callout 6"/>
          <p:cNvSpPr/>
          <p:nvPr/>
        </p:nvSpPr>
        <p:spPr>
          <a:xfrm>
            <a:off x="127262" y="3581400"/>
            <a:ext cx="4216424" cy="2852886"/>
          </a:xfrm>
          <a:prstGeom prst="wedgeEllipseCallout">
            <a:avLst>
              <a:gd name="adj1" fmla="val 35575"/>
              <a:gd name="adj2" fmla="val -10373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GB" sz="2400" dirty="0">
                <a:solidFill>
                  <a:prstClr val="black"/>
                </a:solidFill>
                <a:latin typeface="Arial" pitchFamily="34" charset="0"/>
                <a:ea typeface="ＭＳ Ｐゴシック" pitchFamily="34" charset="-128"/>
              </a:rPr>
              <a:t>More recently we tagged 129 features for</a:t>
            </a:r>
            <a:r>
              <a:rPr lang="en-GB" sz="2400" b="1" dirty="0">
                <a:solidFill>
                  <a:prstClr val="black"/>
                </a:solidFill>
                <a:latin typeface="Arial" pitchFamily="34" charset="0"/>
                <a:ea typeface="ＭＳ Ｐゴシック" pitchFamily="34" charset="-128"/>
              </a:rPr>
              <a:t> </a:t>
            </a:r>
            <a:r>
              <a:rPr lang="en-GB" sz="2400" dirty="0">
                <a:solidFill>
                  <a:prstClr val="black"/>
                </a:solidFill>
                <a:latin typeface="Arial" pitchFamily="34" charset="0"/>
                <a:ea typeface="ＭＳ Ｐゴシック" pitchFamily="34" charset="-128"/>
              </a:rPr>
              <a:t>a</a:t>
            </a:r>
            <a:r>
              <a:rPr lang="en-GB" sz="2400" b="1" dirty="0">
                <a:solidFill>
                  <a:prstClr val="black"/>
                </a:solidFill>
                <a:latin typeface="Arial" pitchFamily="34" charset="0"/>
                <a:ea typeface="ＭＳ Ｐゴシック" pitchFamily="34" charset="-128"/>
              </a:rPr>
              <a:t> new</a:t>
            </a:r>
            <a:r>
              <a:rPr lang="en-GB" sz="2400" dirty="0">
                <a:solidFill>
                  <a:prstClr val="black"/>
                </a:solidFill>
                <a:latin typeface="Arial" pitchFamily="34" charset="0"/>
                <a:ea typeface="ＭＳ Ｐゴシック" pitchFamily="34" charset="-128"/>
              </a:rPr>
              <a:t> bespoke analysis (</a:t>
            </a:r>
            <a:r>
              <a:rPr lang="en-GB" sz="2400" dirty="0" smtClean="0">
                <a:solidFill>
                  <a:prstClr val="black"/>
                </a:solidFill>
                <a:latin typeface="Arial" pitchFamily="34" charset="0"/>
                <a:ea typeface="ＭＳ Ｐゴシック" pitchFamily="34" charset="-128"/>
              </a:rPr>
              <a:t>BAWE2016)</a:t>
            </a:r>
            <a:endParaRPr lang="en-GB" sz="2400" dirty="0">
              <a:solidFill>
                <a:prstClr val="white"/>
              </a:solidFill>
            </a:endParaRPr>
          </a:p>
        </p:txBody>
      </p:sp>
    </p:spTree>
    <p:extLst>
      <p:ext uri="{BB962C8B-B14F-4D97-AF65-F5344CB8AC3E}">
        <p14:creationId xmlns:p14="http://schemas.microsoft.com/office/powerpoint/2010/main" val="14061927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16"/>
            <a:ext cx="8229600" cy="1143000"/>
          </a:xfrm>
        </p:spPr>
        <p:txBody>
          <a:bodyPr/>
          <a:lstStyle/>
          <a:p>
            <a:r>
              <a:rPr lang="en-GB" dirty="0" smtClean="0"/>
              <a:t>28 distinguishing features </a:t>
            </a:r>
            <a:endParaRPr lang="en-GB" dirty="0"/>
          </a:p>
        </p:txBody>
      </p:sp>
      <p:sp>
        <p:nvSpPr>
          <p:cNvPr id="4" name="Content Placeholder 3"/>
          <p:cNvSpPr>
            <a:spLocks noGrp="1"/>
          </p:cNvSpPr>
          <p:nvPr>
            <p:ph sz="half" idx="1"/>
          </p:nvPr>
        </p:nvSpPr>
        <p:spPr>
          <a:xfrm>
            <a:off x="457200" y="1295400"/>
            <a:ext cx="4038600" cy="5181600"/>
          </a:xfrm>
        </p:spPr>
        <p:txBody>
          <a:bodyPr/>
          <a:lstStyle/>
          <a:p>
            <a:r>
              <a:rPr lang="en-GB" sz="2000" dirty="0"/>
              <a:t>1</a:t>
            </a:r>
            <a:r>
              <a:rPr lang="en-GB" sz="2000" baseline="30000" dirty="0"/>
              <a:t>st</a:t>
            </a:r>
            <a:r>
              <a:rPr lang="en-GB" sz="2000" dirty="0"/>
              <a:t> person pronouns</a:t>
            </a:r>
          </a:p>
          <a:p>
            <a:r>
              <a:rPr lang="en-GB" sz="2000" dirty="0" smtClean="0"/>
              <a:t>3</a:t>
            </a:r>
            <a:r>
              <a:rPr lang="en-GB" sz="2000" baseline="30000" dirty="0" smtClean="0"/>
              <a:t>rd</a:t>
            </a:r>
            <a:r>
              <a:rPr lang="en-GB" sz="2000" dirty="0" smtClean="0"/>
              <a:t> person </a:t>
            </a:r>
            <a:r>
              <a:rPr lang="en-GB" sz="2000" dirty="0"/>
              <a:t>pronouns</a:t>
            </a:r>
          </a:p>
          <a:p>
            <a:r>
              <a:rPr lang="en-GB" sz="2000" dirty="0"/>
              <a:t>Abstract nouns</a:t>
            </a:r>
          </a:p>
          <a:p>
            <a:r>
              <a:rPr lang="en-GB" sz="2000" dirty="0"/>
              <a:t>Action verbs</a:t>
            </a:r>
          </a:p>
          <a:p>
            <a:r>
              <a:rPr lang="en-GB" sz="2000" dirty="0"/>
              <a:t>Attributive adjectives</a:t>
            </a:r>
          </a:p>
          <a:p>
            <a:r>
              <a:rPr lang="en-GB" sz="2000" dirty="0"/>
              <a:t>Common nouns</a:t>
            </a:r>
          </a:p>
          <a:p>
            <a:r>
              <a:rPr lang="en-GB" sz="2000" dirty="0"/>
              <a:t>Communication verbs</a:t>
            </a:r>
          </a:p>
          <a:p>
            <a:r>
              <a:rPr lang="en-GB" sz="2000" dirty="0" smtClean="0"/>
              <a:t>Concrete </a:t>
            </a:r>
            <a:r>
              <a:rPr lang="en-GB" sz="2000" dirty="0"/>
              <a:t>nouns</a:t>
            </a:r>
          </a:p>
          <a:p>
            <a:r>
              <a:rPr lang="en-GB" sz="2000" dirty="0"/>
              <a:t>Mental verbs</a:t>
            </a:r>
          </a:p>
          <a:p>
            <a:r>
              <a:rPr lang="en-GB" sz="2000" dirty="0"/>
              <a:t>Modal verbs</a:t>
            </a:r>
          </a:p>
          <a:p>
            <a:r>
              <a:rPr lang="en-GB" sz="2000" dirty="0"/>
              <a:t>Nominalisations</a:t>
            </a:r>
          </a:p>
          <a:p>
            <a:r>
              <a:rPr lang="en-GB" sz="2000" dirty="0" smtClean="0"/>
              <a:t>Passives</a:t>
            </a:r>
          </a:p>
          <a:p>
            <a:r>
              <a:rPr lang="en-GB" sz="2000" dirty="0"/>
              <a:t>Past tense verbs</a:t>
            </a:r>
          </a:p>
          <a:p>
            <a:r>
              <a:rPr lang="en-GB" sz="2000" dirty="0"/>
              <a:t>Perfect aspect</a:t>
            </a:r>
          </a:p>
          <a:p>
            <a:pPr marL="0" indent="0">
              <a:buNone/>
            </a:pPr>
            <a:endParaRPr lang="en-GB" dirty="0"/>
          </a:p>
        </p:txBody>
      </p:sp>
      <p:sp>
        <p:nvSpPr>
          <p:cNvPr id="5" name="Content Placeholder 4"/>
          <p:cNvSpPr>
            <a:spLocks noGrp="1"/>
          </p:cNvSpPr>
          <p:nvPr>
            <p:ph sz="half" idx="2"/>
          </p:nvPr>
        </p:nvSpPr>
        <p:spPr>
          <a:xfrm>
            <a:off x="4495800" y="1219200"/>
            <a:ext cx="4114800" cy="5029200"/>
          </a:xfrm>
        </p:spPr>
        <p:txBody>
          <a:bodyPr/>
          <a:lstStyle/>
          <a:p>
            <a:r>
              <a:rPr lang="en-GB" sz="2000" dirty="0" err="1" smtClean="0"/>
              <a:t>Premodifying</a:t>
            </a:r>
            <a:r>
              <a:rPr lang="en-GB" sz="2000" dirty="0" smtClean="0"/>
              <a:t> </a:t>
            </a:r>
            <a:r>
              <a:rPr lang="en-GB" sz="2000" dirty="0"/>
              <a:t>nouns </a:t>
            </a:r>
          </a:p>
          <a:p>
            <a:r>
              <a:rPr lang="en-GB" sz="2000" dirty="0"/>
              <a:t>Prepositions</a:t>
            </a:r>
          </a:p>
          <a:p>
            <a:r>
              <a:rPr lang="en-GB" sz="2000" dirty="0"/>
              <a:t>Present tense verbs</a:t>
            </a:r>
          </a:p>
          <a:p>
            <a:r>
              <a:rPr lang="en-GB" sz="2000" dirty="0"/>
              <a:t>Proper nouns</a:t>
            </a:r>
          </a:p>
          <a:p>
            <a:r>
              <a:rPr lang="en-GB" sz="2000" dirty="0"/>
              <a:t>Quantity nouns</a:t>
            </a:r>
          </a:p>
          <a:p>
            <a:r>
              <a:rPr lang="en-GB" sz="2000" dirty="0"/>
              <a:t>Stance adverbials</a:t>
            </a:r>
          </a:p>
          <a:p>
            <a:r>
              <a:rPr lang="en-GB" sz="2000" dirty="0"/>
              <a:t>Stance nouns + that clause</a:t>
            </a:r>
          </a:p>
          <a:p>
            <a:r>
              <a:rPr lang="en-GB" sz="2000" dirty="0"/>
              <a:t>Stance verbs + that clause</a:t>
            </a:r>
          </a:p>
          <a:p>
            <a:r>
              <a:rPr lang="en-GB" sz="2000" dirty="0"/>
              <a:t>Stance verbs + to clause</a:t>
            </a:r>
          </a:p>
          <a:p>
            <a:r>
              <a:rPr lang="en-GB" sz="2000" dirty="0"/>
              <a:t>Subordinating conditional conjunctions</a:t>
            </a:r>
          </a:p>
          <a:p>
            <a:r>
              <a:rPr lang="en-GB" sz="2000" i="1" dirty="0"/>
              <a:t>That</a:t>
            </a:r>
            <a:r>
              <a:rPr lang="en-GB" sz="2000" dirty="0"/>
              <a:t> deletion</a:t>
            </a:r>
          </a:p>
          <a:p>
            <a:r>
              <a:rPr lang="en-GB" sz="2000" dirty="0"/>
              <a:t>Verb to be</a:t>
            </a:r>
          </a:p>
          <a:p>
            <a:r>
              <a:rPr lang="en-GB" sz="2000" dirty="0"/>
              <a:t>Word length</a:t>
            </a:r>
            <a:endParaRPr lang="en-GB" sz="2000" dirty="0"/>
          </a:p>
        </p:txBody>
      </p:sp>
    </p:spTree>
    <p:extLst>
      <p:ext uri="{BB962C8B-B14F-4D97-AF65-F5344CB8AC3E}">
        <p14:creationId xmlns:p14="http://schemas.microsoft.com/office/powerpoint/2010/main" val="38574463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16"/>
            <a:ext cx="8229600" cy="1143000"/>
          </a:xfrm>
        </p:spPr>
        <p:txBody>
          <a:bodyPr/>
          <a:lstStyle/>
          <a:p>
            <a:r>
              <a:rPr lang="en-GB" dirty="0" smtClean="0"/>
              <a:t>28 distinguishing features </a:t>
            </a:r>
            <a:endParaRPr lang="en-GB" dirty="0"/>
          </a:p>
        </p:txBody>
      </p:sp>
      <p:sp>
        <p:nvSpPr>
          <p:cNvPr id="4" name="Content Placeholder 3"/>
          <p:cNvSpPr>
            <a:spLocks noGrp="1"/>
          </p:cNvSpPr>
          <p:nvPr>
            <p:ph sz="half" idx="1"/>
          </p:nvPr>
        </p:nvSpPr>
        <p:spPr>
          <a:xfrm>
            <a:off x="457200" y="1295400"/>
            <a:ext cx="4038600" cy="5181600"/>
          </a:xfrm>
        </p:spPr>
        <p:txBody>
          <a:bodyPr/>
          <a:lstStyle/>
          <a:p>
            <a:r>
              <a:rPr lang="en-GB" sz="2000" dirty="0"/>
              <a:t>1</a:t>
            </a:r>
            <a:r>
              <a:rPr lang="en-GB" sz="2000" baseline="30000" dirty="0"/>
              <a:t>st</a:t>
            </a:r>
            <a:r>
              <a:rPr lang="en-GB" sz="2000" dirty="0"/>
              <a:t> person pronouns</a:t>
            </a:r>
          </a:p>
          <a:p>
            <a:r>
              <a:rPr lang="en-GB" sz="2000" dirty="0" smtClean="0"/>
              <a:t>3</a:t>
            </a:r>
            <a:r>
              <a:rPr lang="en-GB" sz="2000" baseline="30000" dirty="0" smtClean="0"/>
              <a:t>rd</a:t>
            </a:r>
            <a:r>
              <a:rPr lang="en-GB" sz="2000" dirty="0" smtClean="0"/>
              <a:t> person </a:t>
            </a:r>
            <a:r>
              <a:rPr lang="en-GB" sz="2000" dirty="0"/>
              <a:t>pronouns</a:t>
            </a:r>
          </a:p>
          <a:p>
            <a:r>
              <a:rPr lang="en-GB" sz="2000" b="1" dirty="0">
                <a:solidFill>
                  <a:srgbClr val="FF0000"/>
                </a:solidFill>
              </a:rPr>
              <a:t>Abstract nouns</a:t>
            </a:r>
          </a:p>
          <a:p>
            <a:r>
              <a:rPr lang="en-GB" sz="2000" b="1" dirty="0">
                <a:solidFill>
                  <a:srgbClr val="FF0000"/>
                </a:solidFill>
              </a:rPr>
              <a:t>Action verbs</a:t>
            </a:r>
          </a:p>
          <a:p>
            <a:r>
              <a:rPr lang="en-GB" sz="2000" dirty="0"/>
              <a:t>Attributive adjectives</a:t>
            </a:r>
          </a:p>
          <a:p>
            <a:r>
              <a:rPr lang="en-GB" sz="2000" b="1" dirty="0">
                <a:solidFill>
                  <a:srgbClr val="FF0000"/>
                </a:solidFill>
              </a:rPr>
              <a:t>Common nouns</a:t>
            </a:r>
          </a:p>
          <a:p>
            <a:r>
              <a:rPr lang="en-GB" sz="2000" dirty="0"/>
              <a:t>Communication </a:t>
            </a:r>
            <a:r>
              <a:rPr lang="en-GB" sz="2000" dirty="0" smtClean="0"/>
              <a:t>verbs (public)</a:t>
            </a:r>
            <a:endParaRPr lang="en-GB" sz="2000" dirty="0"/>
          </a:p>
          <a:p>
            <a:r>
              <a:rPr lang="en-GB" sz="2000" b="1" dirty="0" smtClean="0">
                <a:solidFill>
                  <a:srgbClr val="FF0000"/>
                </a:solidFill>
              </a:rPr>
              <a:t>Concrete </a:t>
            </a:r>
            <a:r>
              <a:rPr lang="en-GB" sz="2000" b="1" dirty="0">
                <a:solidFill>
                  <a:srgbClr val="FF0000"/>
                </a:solidFill>
              </a:rPr>
              <a:t>nouns</a:t>
            </a:r>
          </a:p>
          <a:p>
            <a:r>
              <a:rPr lang="en-GB" sz="2000" dirty="0"/>
              <a:t>Mental </a:t>
            </a:r>
            <a:r>
              <a:rPr lang="en-GB" sz="2000" dirty="0" smtClean="0"/>
              <a:t>verbs (private)</a:t>
            </a:r>
            <a:endParaRPr lang="en-GB" sz="2000" dirty="0"/>
          </a:p>
          <a:p>
            <a:r>
              <a:rPr lang="en-GB" sz="2000" dirty="0"/>
              <a:t>Modal verbs</a:t>
            </a:r>
          </a:p>
          <a:p>
            <a:r>
              <a:rPr lang="en-GB" sz="2000" dirty="0"/>
              <a:t>Nominalisations</a:t>
            </a:r>
          </a:p>
          <a:p>
            <a:r>
              <a:rPr lang="en-GB" sz="2000" dirty="0" smtClean="0"/>
              <a:t>Passives</a:t>
            </a:r>
          </a:p>
          <a:p>
            <a:r>
              <a:rPr lang="en-GB" sz="2000" dirty="0"/>
              <a:t>Past tense verbs</a:t>
            </a:r>
          </a:p>
          <a:p>
            <a:r>
              <a:rPr lang="en-GB" sz="2000" dirty="0"/>
              <a:t>Perfect aspect</a:t>
            </a:r>
          </a:p>
          <a:p>
            <a:pPr marL="0" indent="0">
              <a:buNone/>
            </a:pPr>
            <a:endParaRPr lang="en-GB" dirty="0"/>
          </a:p>
        </p:txBody>
      </p:sp>
      <p:sp>
        <p:nvSpPr>
          <p:cNvPr id="5" name="Content Placeholder 4"/>
          <p:cNvSpPr>
            <a:spLocks noGrp="1"/>
          </p:cNvSpPr>
          <p:nvPr>
            <p:ph sz="half" idx="2"/>
          </p:nvPr>
        </p:nvSpPr>
        <p:spPr>
          <a:xfrm>
            <a:off x="4495800" y="1219200"/>
            <a:ext cx="4114800" cy="5029200"/>
          </a:xfrm>
        </p:spPr>
        <p:txBody>
          <a:bodyPr/>
          <a:lstStyle/>
          <a:p>
            <a:r>
              <a:rPr lang="en-GB" sz="2000" b="1" dirty="0" err="1" smtClean="0">
                <a:solidFill>
                  <a:srgbClr val="FF0000"/>
                </a:solidFill>
              </a:rPr>
              <a:t>Premodifying</a:t>
            </a:r>
            <a:r>
              <a:rPr lang="en-GB" sz="2000" b="1" dirty="0" smtClean="0">
                <a:solidFill>
                  <a:srgbClr val="FF0000"/>
                </a:solidFill>
              </a:rPr>
              <a:t> </a:t>
            </a:r>
            <a:r>
              <a:rPr lang="en-GB" sz="2000" b="1" dirty="0">
                <a:solidFill>
                  <a:srgbClr val="FF0000"/>
                </a:solidFill>
              </a:rPr>
              <a:t>nouns </a:t>
            </a:r>
          </a:p>
          <a:p>
            <a:r>
              <a:rPr lang="en-GB" sz="2000" dirty="0"/>
              <a:t>Prepositions</a:t>
            </a:r>
          </a:p>
          <a:p>
            <a:r>
              <a:rPr lang="en-GB" sz="2000" dirty="0"/>
              <a:t>Present tense verbs</a:t>
            </a:r>
          </a:p>
          <a:p>
            <a:r>
              <a:rPr lang="en-GB" sz="2000" b="1" dirty="0">
                <a:solidFill>
                  <a:srgbClr val="FF0000"/>
                </a:solidFill>
              </a:rPr>
              <a:t>Proper nouns</a:t>
            </a:r>
          </a:p>
          <a:p>
            <a:r>
              <a:rPr lang="en-GB" sz="2000" b="1" dirty="0">
                <a:solidFill>
                  <a:srgbClr val="FF0000"/>
                </a:solidFill>
              </a:rPr>
              <a:t>Quantity nouns</a:t>
            </a:r>
          </a:p>
          <a:p>
            <a:r>
              <a:rPr lang="en-GB" sz="2000" b="1" dirty="0">
                <a:solidFill>
                  <a:srgbClr val="FF0000"/>
                </a:solidFill>
              </a:rPr>
              <a:t>Stance adverbials</a:t>
            </a:r>
          </a:p>
          <a:p>
            <a:r>
              <a:rPr lang="en-GB" sz="2000" b="1" dirty="0">
                <a:solidFill>
                  <a:srgbClr val="FF0000"/>
                </a:solidFill>
              </a:rPr>
              <a:t>Stance nouns + that clause</a:t>
            </a:r>
          </a:p>
          <a:p>
            <a:r>
              <a:rPr lang="en-GB" sz="2000" b="1" dirty="0">
                <a:solidFill>
                  <a:srgbClr val="FF0000"/>
                </a:solidFill>
              </a:rPr>
              <a:t>Stance verbs + that clause</a:t>
            </a:r>
          </a:p>
          <a:p>
            <a:r>
              <a:rPr lang="en-GB" sz="2000" b="1" dirty="0">
                <a:solidFill>
                  <a:srgbClr val="FF0000"/>
                </a:solidFill>
              </a:rPr>
              <a:t>Stance verbs + to clause</a:t>
            </a:r>
          </a:p>
          <a:p>
            <a:r>
              <a:rPr lang="en-GB" sz="2000" dirty="0"/>
              <a:t>Subordinating conditional conjunctions</a:t>
            </a:r>
          </a:p>
          <a:p>
            <a:r>
              <a:rPr lang="en-GB" sz="2000" i="1" dirty="0"/>
              <a:t>That</a:t>
            </a:r>
            <a:r>
              <a:rPr lang="en-GB" sz="2000" dirty="0"/>
              <a:t> deletion</a:t>
            </a:r>
          </a:p>
          <a:p>
            <a:r>
              <a:rPr lang="en-GB" sz="2000" dirty="0"/>
              <a:t>Verb to be</a:t>
            </a:r>
          </a:p>
          <a:p>
            <a:r>
              <a:rPr lang="en-GB" sz="2000" dirty="0"/>
              <a:t>Word length</a:t>
            </a:r>
            <a:endParaRPr lang="en-GB" sz="2000" dirty="0"/>
          </a:p>
        </p:txBody>
      </p:sp>
    </p:spTree>
    <p:extLst>
      <p:ext uri="{BB962C8B-B14F-4D97-AF65-F5344CB8AC3E}">
        <p14:creationId xmlns:p14="http://schemas.microsoft.com/office/powerpoint/2010/main" val="32004930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2239962"/>
          </a:xfrm>
        </p:spPr>
        <p:txBody>
          <a:bodyPr/>
          <a:lstStyle/>
          <a:p>
            <a:r>
              <a:rPr lang="en-GB" sz="3600" b="1" dirty="0"/>
              <a:t>In the new MDA </a:t>
            </a:r>
            <a:r>
              <a:rPr lang="en-GB" sz="3600" b="1" dirty="0" smtClean="0"/>
              <a:t>analysis </a:t>
            </a:r>
            <a:r>
              <a:rPr lang="en-GB" sz="3600" b="1" dirty="0"/>
              <a:t>(BAWE2016) BAWE texts cluster at the positive and negative ends of 4 dimensions: </a:t>
            </a:r>
            <a:endParaRPr lang="en-GB" dirty="0"/>
          </a:p>
        </p:txBody>
      </p:sp>
      <p:sp>
        <p:nvSpPr>
          <p:cNvPr id="6" name="Content Placeholder 5"/>
          <p:cNvSpPr>
            <a:spLocks noGrp="1"/>
          </p:cNvSpPr>
          <p:nvPr>
            <p:ph idx="1"/>
          </p:nvPr>
        </p:nvSpPr>
        <p:spPr>
          <a:xfrm>
            <a:off x="381000" y="2667000"/>
            <a:ext cx="8305800" cy="3459163"/>
          </a:xfrm>
        </p:spPr>
        <p:txBody>
          <a:bodyPr/>
          <a:lstStyle/>
          <a:p>
            <a:pPr marL="457200" indent="-457200">
              <a:buFont typeface="+mj-lt"/>
              <a:buAutoNum type="arabicPeriod"/>
            </a:pPr>
            <a:r>
              <a:rPr lang="en-GB" sz="2400" dirty="0" smtClean="0">
                <a:latin typeface="Arial" panose="020B0604020202020204" pitchFamily="34" charset="0"/>
                <a:cs typeface="Arial" panose="020B0604020202020204" pitchFamily="34" charset="0"/>
              </a:rPr>
              <a:t>Compressed Procedural Information vs. Stance Toward the Work of Others</a:t>
            </a:r>
          </a:p>
          <a:p>
            <a:pPr marL="457200" indent="-457200">
              <a:buFont typeface="+mj-lt"/>
              <a:buAutoNum type="arabicPeriod"/>
            </a:pPr>
            <a:r>
              <a:rPr lang="en-GB" sz="2400" dirty="0" smtClean="0">
                <a:latin typeface="Arial" panose="020B0604020202020204" pitchFamily="34" charset="0"/>
                <a:cs typeface="Arial" panose="020B0604020202020204" pitchFamily="34" charset="0"/>
              </a:rPr>
              <a:t>Personal Stance</a:t>
            </a:r>
          </a:p>
          <a:p>
            <a:pPr marL="457200" indent="-457200">
              <a:buFont typeface="+mj-lt"/>
              <a:buAutoNum type="arabicPeriod"/>
            </a:pPr>
            <a:r>
              <a:rPr lang="en-GB" sz="2400" dirty="0" smtClean="0">
                <a:latin typeface="Arial" panose="020B0604020202020204" pitchFamily="34" charset="0"/>
                <a:cs typeface="Arial" panose="020B0604020202020204" pitchFamily="34" charset="0"/>
              </a:rPr>
              <a:t>Possible Events vs. Completed Events </a:t>
            </a:r>
          </a:p>
          <a:p>
            <a:pPr marL="457200" indent="-457200">
              <a:buFont typeface="+mj-lt"/>
              <a:buAutoNum type="arabicPeriod"/>
            </a:pPr>
            <a:r>
              <a:rPr lang="en-GB" sz="2400" dirty="0" smtClean="0">
                <a:latin typeface="Arial" panose="020B0604020202020204" pitchFamily="34" charset="0"/>
                <a:cs typeface="Arial" panose="020B0604020202020204" pitchFamily="34" charset="0"/>
              </a:rPr>
              <a:t>Informational Density</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2544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923" y="-19665"/>
            <a:ext cx="8382000" cy="6715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Explosion 1 4"/>
          <p:cNvSpPr/>
          <p:nvPr/>
        </p:nvSpPr>
        <p:spPr>
          <a:xfrm>
            <a:off x="5486400" y="2743200"/>
            <a:ext cx="3810000" cy="3200400"/>
          </a:xfrm>
          <a:prstGeom prst="irregularSeal1">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6324600" y="3733800"/>
            <a:ext cx="1981200" cy="954107"/>
          </a:xfrm>
          <a:prstGeom prst="rect">
            <a:avLst/>
          </a:prstGeom>
          <a:noFill/>
        </p:spPr>
        <p:txBody>
          <a:bodyPr wrap="square" rtlCol="0">
            <a:spAutoFit/>
          </a:bodyPr>
          <a:lstStyle/>
          <a:p>
            <a:pPr algn="ctr"/>
            <a:r>
              <a:rPr lang="en-GB" sz="2800" b="1" dirty="0" smtClean="0"/>
              <a:t>See handout!</a:t>
            </a:r>
            <a:endParaRPr lang="en-GB" sz="2800" b="1" dirty="0"/>
          </a:p>
        </p:txBody>
      </p:sp>
    </p:spTree>
    <p:extLst>
      <p:ext uri="{BB962C8B-B14F-4D97-AF65-F5344CB8AC3E}">
        <p14:creationId xmlns:p14="http://schemas.microsoft.com/office/powerpoint/2010/main" val="19307221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sz="4000" b="1" dirty="0"/>
              <a:t>Compressed Procedural </a:t>
            </a:r>
            <a:r>
              <a:rPr lang="en-GB" sz="4000" b="1" dirty="0" smtClean="0"/>
              <a:t>Information</a:t>
            </a:r>
            <a:endParaRPr lang="en-GB" sz="4000" dirty="0"/>
          </a:p>
        </p:txBody>
      </p:sp>
      <p:sp>
        <p:nvSpPr>
          <p:cNvPr id="8" name="Content Placeholder 7"/>
          <p:cNvSpPr>
            <a:spLocks noGrp="1"/>
          </p:cNvSpPr>
          <p:nvPr>
            <p:ph idx="1"/>
          </p:nvPr>
        </p:nvSpPr>
        <p:spPr>
          <a:xfrm>
            <a:off x="457200" y="1600201"/>
            <a:ext cx="8219256" cy="3989040"/>
          </a:xfrm>
        </p:spPr>
        <p:txBody>
          <a:bodyPr/>
          <a:lstStyle/>
          <a:p>
            <a:pPr marL="0" indent="0">
              <a:buNone/>
            </a:pPr>
            <a:r>
              <a:rPr lang="en-GB" dirty="0"/>
              <a:t>The average fluoride concentration in local tap water was found to be 1500&lt;g/l [3], and in brewed tea worldwide varied from c. 600 to 3000&lt;g/l [4]. A series of standard fluoride solutions encompassing this range were made from a 0.1M </a:t>
            </a:r>
            <a:r>
              <a:rPr lang="en-GB" dirty="0" err="1"/>
              <a:t>NaF</a:t>
            </a:r>
            <a:r>
              <a:rPr lang="en-GB" dirty="0"/>
              <a:t> stock solution of 0.4200g reagent grade </a:t>
            </a:r>
            <a:r>
              <a:rPr lang="en-GB" dirty="0" err="1"/>
              <a:t>NaF</a:t>
            </a:r>
            <a:r>
              <a:rPr lang="en-GB" dirty="0"/>
              <a:t> (Aldrich) dissolved in 100ml distilled water at 295K. </a:t>
            </a:r>
            <a:r>
              <a:rPr lang="en-GB" i="1" dirty="0"/>
              <a:t/>
            </a:r>
            <a:br>
              <a:rPr lang="en-GB" i="1" dirty="0"/>
            </a:br>
            <a:endParaRPr lang="en-GB" dirty="0"/>
          </a:p>
        </p:txBody>
      </p:sp>
      <p:sp>
        <p:nvSpPr>
          <p:cNvPr id="9" name="TextBox 8"/>
          <p:cNvSpPr txBox="1"/>
          <p:nvPr/>
        </p:nvSpPr>
        <p:spPr>
          <a:xfrm>
            <a:off x="1931318" y="6008850"/>
            <a:ext cx="6912768" cy="830997"/>
          </a:xfrm>
          <a:prstGeom prst="rect">
            <a:avLst/>
          </a:prstGeom>
          <a:noFill/>
        </p:spPr>
        <p:txBody>
          <a:bodyPr wrap="square" rtlCol="0">
            <a:spAutoFit/>
          </a:bodyPr>
          <a:lstStyle/>
          <a:p>
            <a:pPr algn="r"/>
            <a:r>
              <a:rPr lang="en-GB" i="1" dirty="0"/>
              <a:t> </a:t>
            </a:r>
            <a:r>
              <a:rPr lang="en-GB" dirty="0"/>
              <a:t>Chemistry </a:t>
            </a:r>
            <a:r>
              <a:rPr lang="en-GB" dirty="0" smtClean="0"/>
              <a:t>Methodology Recount, Score</a:t>
            </a:r>
            <a:r>
              <a:rPr lang="en-GB" dirty="0"/>
              <a:t>= 16.2</a:t>
            </a:r>
            <a:endParaRPr lang="en-GB" sz="3200" dirty="0"/>
          </a:p>
          <a:p>
            <a:endParaRPr lang="en-GB" dirty="0"/>
          </a:p>
        </p:txBody>
      </p:sp>
    </p:spTree>
    <p:extLst>
      <p:ext uri="{BB962C8B-B14F-4D97-AF65-F5344CB8AC3E}">
        <p14:creationId xmlns:p14="http://schemas.microsoft.com/office/powerpoint/2010/main" val="1962256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sz="4000" b="1" dirty="0"/>
              <a:t>Compressed Procedural Information</a:t>
            </a:r>
            <a:endParaRPr lang="en-GB" sz="4000" dirty="0"/>
          </a:p>
        </p:txBody>
      </p:sp>
      <p:sp>
        <p:nvSpPr>
          <p:cNvPr id="8" name="Content Placeholder 7"/>
          <p:cNvSpPr>
            <a:spLocks noGrp="1"/>
          </p:cNvSpPr>
          <p:nvPr>
            <p:ph idx="1"/>
          </p:nvPr>
        </p:nvSpPr>
        <p:spPr>
          <a:xfrm>
            <a:off x="457200" y="1600201"/>
            <a:ext cx="8219256" cy="3989040"/>
          </a:xfrm>
        </p:spPr>
        <p:txBody>
          <a:bodyPr/>
          <a:lstStyle/>
          <a:p>
            <a:pPr marL="0" indent="0">
              <a:buNone/>
            </a:pPr>
            <a:r>
              <a:rPr lang="en-GB" dirty="0"/>
              <a:t>The average </a:t>
            </a:r>
            <a:r>
              <a:rPr lang="en-GB" b="1" dirty="0"/>
              <a:t>fluoride concentration </a:t>
            </a:r>
            <a:r>
              <a:rPr lang="en-GB" dirty="0"/>
              <a:t>in local </a:t>
            </a:r>
            <a:r>
              <a:rPr lang="en-GB" b="1" dirty="0"/>
              <a:t>tap water</a:t>
            </a:r>
            <a:r>
              <a:rPr lang="en-GB" dirty="0"/>
              <a:t> was found to be 1500&lt;g/l [3], and in brewed tea worldwide varied from c. 600 to 3000&lt;g/l [4]. A series of standard </a:t>
            </a:r>
            <a:r>
              <a:rPr lang="en-GB" b="1" dirty="0"/>
              <a:t>fluoride solutions</a:t>
            </a:r>
            <a:r>
              <a:rPr lang="en-GB" dirty="0"/>
              <a:t> encompassing this range were made from a 0.1M </a:t>
            </a:r>
            <a:r>
              <a:rPr lang="en-GB" b="1" dirty="0" err="1"/>
              <a:t>NaF</a:t>
            </a:r>
            <a:r>
              <a:rPr lang="en-GB" b="1" dirty="0"/>
              <a:t> stock solution </a:t>
            </a:r>
            <a:r>
              <a:rPr lang="en-GB" dirty="0"/>
              <a:t>of 0.4200g reagent grade </a:t>
            </a:r>
            <a:r>
              <a:rPr lang="en-GB" dirty="0" err="1"/>
              <a:t>NaF</a:t>
            </a:r>
            <a:r>
              <a:rPr lang="en-GB" dirty="0"/>
              <a:t> (Aldrich) dissolved in 100ml distilled water at 295K. </a:t>
            </a:r>
            <a:r>
              <a:rPr lang="en-GB" i="1" dirty="0"/>
              <a:t/>
            </a:r>
            <a:br>
              <a:rPr lang="en-GB" i="1" dirty="0"/>
            </a:br>
            <a:endParaRPr lang="en-GB" dirty="0"/>
          </a:p>
        </p:txBody>
      </p:sp>
      <p:sp>
        <p:nvSpPr>
          <p:cNvPr id="9" name="TextBox 8"/>
          <p:cNvSpPr txBox="1"/>
          <p:nvPr/>
        </p:nvSpPr>
        <p:spPr>
          <a:xfrm>
            <a:off x="2267744" y="5877272"/>
            <a:ext cx="6876256" cy="830997"/>
          </a:xfrm>
          <a:prstGeom prst="rect">
            <a:avLst/>
          </a:prstGeom>
          <a:noFill/>
        </p:spPr>
        <p:txBody>
          <a:bodyPr wrap="square" rtlCol="0">
            <a:spAutoFit/>
          </a:bodyPr>
          <a:lstStyle/>
          <a:p>
            <a:pPr algn="r"/>
            <a:r>
              <a:rPr lang="en-GB" i="1" dirty="0"/>
              <a:t> </a:t>
            </a:r>
            <a:r>
              <a:rPr lang="en-GB" dirty="0"/>
              <a:t>Chemistry Methodology Recount, Score= 16.2</a:t>
            </a:r>
          </a:p>
          <a:p>
            <a:endParaRPr lang="en-GB" dirty="0"/>
          </a:p>
        </p:txBody>
      </p:sp>
    </p:spTree>
    <p:extLst>
      <p:ext uri="{BB962C8B-B14F-4D97-AF65-F5344CB8AC3E}">
        <p14:creationId xmlns:p14="http://schemas.microsoft.com/office/powerpoint/2010/main" val="4451027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sz="4000" b="1" dirty="0"/>
              <a:t>Compressed Procedural Information</a:t>
            </a:r>
            <a:endParaRPr lang="en-GB" sz="4000" dirty="0"/>
          </a:p>
        </p:txBody>
      </p:sp>
      <p:sp>
        <p:nvSpPr>
          <p:cNvPr id="8" name="Content Placeholder 7"/>
          <p:cNvSpPr>
            <a:spLocks noGrp="1"/>
          </p:cNvSpPr>
          <p:nvPr>
            <p:ph idx="1"/>
          </p:nvPr>
        </p:nvSpPr>
        <p:spPr>
          <a:xfrm>
            <a:off x="457200" y="1600201"/>
            <a:ext cx="8219256" cy="3989040"/>
          </a:xfrm>
        </p:spPr>
        <p:txBody>
          <a:bodyPr/>
          <a:lstStyle/>
          <a:p>
            <a:pPr marL="0" indent="0">
              <a:buNone/>
            </a:pPr>
            <a:r>
              <a:rPr lang="en-GB" dirty="0"/>
              <a:t>The average </a:t>
            </a:r>
            <a:r>
              <a:rPr lang="en-GB" b="1" dirty="0"/>
              <a:t>fluoride concentration </a:t>
            </a:r>
            <a:r>
              <a:rPr lang="en-GB" dirty="0"/>
              <a:t>in local </a:t>
            </a:r>
            <a:r>
              <a:rPr lang="en-GB" b="1" dirty="0"/>
              <a:t>tap water</a:t>
            </a:r>
            <a:r>
              <a:rPr lang="en-GB" dirty="0"/>
              <a:t> </a:t>
            </a:r>
            <a:r>
              <a:rPr lang="en-GB" b="1" dirty="0">
                <a:solidFill>
                  <a:srgbClr val="C00000"/>
                </a:solidFill>
              </a:rPr>
              <a:t>was found to be </a:t>
            </a:r>
            <a:r>
              <a:rPr lang="en-GB" dirty="0"/>
              <a:t>1500&lt;g/l [3], and in brewed tea worldwide varied from c. 600 to 3000&lt;g/l [4]. A series of standard </a:t>
            </a:r>
            <a:r>
              <a:rPr lang="en-GB" b="1" dirty="0"/>
              <a:t>fluoride solutions</a:t>
            </a:r>
            <a:r>
              <a:rPr lang="en-GB" dirty="0"/>
              <a:t> encompassing this range </a:t>
            </a:r>
            <a:r>
              <a:rPr lang="en-GB" b="1" dirty="0">
                <a:solidFill>
                  <a:srgbClr val="C00000"/>
                </a:solidFill>
              </a:rPr>
              <a:t>were made </a:t>
            </a:r>
            <a:r>
              <a:rPr lang="en-GB" dirty="0"/>
              <a:t>from a 0.1M </a:t>
            </a:r>
            <a:r>
              <a:rPr lang="en-GB" b="1" dirty="0" err="1"/>
              <a:t>NaF</a:t>
            </a:r>
            <a:r>
              <a:rPr lang="en-GB" b="1" dirty="0"/>
              <a:t> stock solution </a:t>
            </a:r>
            <a:r>
              <a:rPr lang="en-GB" dirty="0"/>
              <a:t>of 0.4200g reagent grade </a:t>
            </a:r>
            <a:r>
              <a:rPr lang="en-GB" dirty="0" err="1"/>
              <a:t>NaF</a:t>
            </a:r>
            <a:r>
              <a:rPr lang="en-GB" dirty="0"/>
              <a:t> (Aldrich) dissolved in 100ml distilled water at 295K. </a:t>
            </a:r>
            <a:r>
              <a:rPr lang="en-GB" i="1" dirty="0"/>
              <a:t/>
            </a:r>
            <a:br>
              <a:rPr lang="en-GB" i="1" dirty="0"/>
            </a:br>
            <a:endParaRPr lang="en-GB" dirty="0"/>
          </a:p>
        </p:txBody>
      </p:sp>
      <p:sp>
        <p:nvSpPr>
          <p:cNvPr id="9" name="TextBox 8"/>
          <p:cNvSpPr txBox="1"/>
          <p:nvPr/>
        </p:nvSpPr>
        <p:spPr>
          <a:xfrm>
            <a:off x="2483768" y="6027003"/>
            <a:ext cx="6660232" cy="830997"/>
          </a:xfrm>
          <a:prstGeom prst="rect">
            <a:avLst/>
          </a:prstGeom>
          <a:noFill/>
        </p:spPr>
        <p:txBody>
          <a:bodyPr wrap="square" rtlCol="0">
            <a:spAutoFit/>
          </a:bodyPr>
          <a:lstStyle/>
          <a:p>
            <a:pPr algn="r"/>
            <a:r>
              <a:rPr lang="en-GB" i="1" dirty="0"/>
              <a:t> </a:t>
            </a:r>
            <a:r>
              <a:rPr lang="en-GB" dirty="0"/>
              <a:t>Chemistry Methodology Recount, Score= 16.2</a:t>
            </a:r>
          </a:p>
          <a:p>
            <a:endParaRPr lang="en-GB" dirty="0"/>
          </a:p>
        </p:txBody>
      </p:sp>
    </p:spTree>
    <p:extLst>
      <p:ext uri="{BB962C8B-B14F-4D97-AF65-F5344CB8AC3E}">
        <p14:creationId xmlns:p14="http://schemas.microsoft.com/office/powerpoint/2010/main" val="10934405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extBox 1"/>
          <p:cNvSpPr txBox="1">
            <a:spLocks noChangeArrowheads="1"/>
          </p:cNvSpPr>
          <p:nvPr/>
        </p:nvSpPr>
        <p:spPr bwMode="auto">
          <a:xfrm>
            <a:off x="1295399" y="990600"/>
            <a:ext cx="7705725" cy="2385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spcAft>
                <a:spcPts val="600"/>
              </a:spcAft>
            </a:pPr>
            <a:r>
              <a:rPr lang="en-GB" altLang="en-US" sz="2400" b="1" dirty="0">
                <a:solidFill>
                  <a:srgbClr val="000000"/>
                </a:solidFill>
                <a:latin typeface="Arial Rounded MT Bold" pitchFamily="34" charset="0"/>
                <a:cs typeface="Arial" pitchFamily="34" charset="0"/>
              </a:rPr>
              <a:t> </a:t>
            </a:r>
            <a:r>
              <a:rPr lang="en-GB" altLang="en-US" sz="2000" b="1" dirty="0">
                <a:solidFill>
                  <a:srgbClr val="000000"/>
                </a:solidFill>
                <a:latin typeface="Arial Rounded MT Bold" pitchFamily="34" charset="0"/>
                <a:cs typeface="Arial" pitchFamily="34" charset="0"/>
              </a:rPr>
              <a:t>6,506,995</a:t>
            </a:r>
            <a:r>
              <a:rPr lang="en-US" altLang="en-US" sz="2000" dirty="0">
                <a:solidFill>
                  <a:srgbClr val="000000"/>
                </a:solidFill>
                <a:latin typeface="Arial Rounded MT Bold" pitchFamily="34" charset="0"/>
                <a:cs typeface="Arial" pitchFamily="34" charset="0"/>
              </a:rPr>
              <a:t> words</a:t>
            </a:r>
            <a:r>
              <a:rPr lang="en-GB" altLang="en-US" sz="2000" dirty="0">
                <a:solidFill>
                  <a:srgbClr val="000000"/>
                </a:solidFill>
                <a:latin typeface="Arial Rounded MT Bold" pitchFamily="34" charset="0"/>
                <a:cs typeface="Arial" pitchFamily="34" charset="0"/>
              </a:rPr>
              <a:t> </a:t>
            </a:r>
          </a:p>
          <a:p>
            <a:pPr eaLnBrk="1" hangingPunct="1">
              <a:spcBef>
                <a:spcPct val="0"/>
              </a:spcBef>
              <a:spcAft>
                <a:spcPts val="600"/>
              </a:spcAft>
            </a:pPr>
            <a:r>
              <a:rPr lang="en-GB" altLang="en-US" sz="2000" b="1" dirty="0">
                <a:solidFill>
                  <a:srgbClr val="000000"/>
                </a:solidFill>
                <a:latin typeface="Arial Rounded MT Bold" pitchFamily="34" charset="0"/>
                <a:cs typeface="Arial" pitchFamily="34" charset="0"/>
              </a:rPr>
              <a:t> 2,896</a:t>
            </a:r>
            <a:r>
              <a:rPr lang="en-GB" altLang="en-US" sz="2000" dirty="0">
                <a:solidFill>
                  <a:srgbClr val="000000"/>
                </a:solidFill>
                <a:latin typeface="Arial Rounded MT Bold" pitchFamily="34" charset="0"/>
                <a:cs typeface="Arial" pitchFamily="34" charset="0"/>
              </a:rPr>
              <a:t> texts</a:t>
            </a:r>
          </a:p>
          <a:p>
            <a:pPr eaLnBrk="1" hangingPunct="1">
              <a:spcBef>
                <a:spcPct val="0"/>
              </a:spcBef>
              <a:spcAft>
                <a:spcPts val="600"/>
              </a:spcAft>
            </a:pPr>
            <a:r>
              <a:rPr lang="en-GB" altLang="en-US" sz="2000" b="1" dirty="0">
                <a:solidFill>
                  <a:srgbClr val="000000"/>
                </a:solidFill>
                <a:latin typeface="Arial Rounded MT Bold" pitchFamily="34" charset="0"/>
                <a:cs typeface="Arial" pitchFamily="34" charset="0"/>
              </a:rPr>
              <a:t> 2,761</a:t>
            </a:r>
            <a:r>
              <a:rPr lang="en-GB" altLang="en-US" sz="2000" dirty="0">
                <a:solidFill>
                  <a:srgbClr val="000000"/>
                </a:solidFill>
                <a:latin typeface="Arial Rounded MT Bold" pitchFamily="34" charset="0"/>
                <a:cs typeface="Arial" pitchFamily="34" charset="0"/>
              </a:rPr>
              <a:t> assignments</a:t>
            </a:r>
          </a:p>
          <a:p>
            <a:pPr eaLnBrk="1" hangingPunct="1">
              <a:spcBef>
                <a:spcPct val="0"/>
              </a:spcBef>
              <a:spcAft>
                <a:spcPts val="600"/>
              </a:spcAft>
            </a:pPr>
            <a:r>
              <a:rPr lang="en-GB" altLang="en-US" sz="2000" b="1" dirty="0">
                <a:solidFill>
                  <a:srgbClr val="000000"/>
                </a:solidFill>
                <a:latin typeface="Arial Rounded MT Bold" pitchFamily="34" charset="0"/>
                <a:cs typeface="Arial" pitchFamily="34" charset="0"/>
              </a:rPr>
              <a:t> 1,953</a:t>
            </a:r>
            <a:r>
              <a:rPr lang="en-GB" altLang="en-US" sz="2000" dirty="0">
                <a:solidFill>
                  <a:srgbClr val="000000"/>
                </a:solidFill>
                <a:latin typeface="Arial Rounded MT Bold" pitchFamily="34" charset="0"/>
                <a:cs typeface="Arial" pitchFamily="34" charset="0"/>
              </a:rPr>
              <a:t> written by L1 speakers of English</a:t>
            </a:r>
          </a:p>
          <a:p>
            <a:pPr eaLnBrk="1" hangingPunct="1">
              <a:spcBef>
                <a:spcPct val="0"/>
              </a:spcBef>
              <a:spcAft>
                <a:spcPts val="600"/>
              </a:spcAft>
            </a:pPr>
            <a:r>
              <a:rPr lang="en-GB" altLang="en-US" sz="2000" b="1" dirty="0">
                <a:solidFill>
                  <a:srgbClr val="000000"/>
                </a:solidFill>
                <a:latin typeface="Arial Rounded MT Bold" pitchFamily="34" charset="0"/>
                <a:cs typeface="Arial" pitchFamily="34" charset="0"/>
              </a:rPr>
              <a:t> 1,251</a:t>
            </a:r>
            <a:r>
              <a:rPr lang="en-GB" altLang="en-US" sz="2000" dirty="0">
                <a:solidFill>
                  <a:srgbClr val="000000"/>
                </a:solidFill>
                <a:latin typeface="Arial Rounded MT Bold" pitchFamily="34" charset="0"/>
                <a:cs typeface="Arial" pitchFamily="34" charset="0"/>
              </a:rPr>
              <a:t> “distinction” and </a:t>
            </a:r>
            <a:r>
              <a:rPr lang="en-GB" altLang="en-US" sz="2000" b="1" dirty="0">
                <a:solidFill>
                  <a:srgbClr val="000000"/>
                </a:solidFill>
                <a:latin typeface="Arial Rounded MT Bold" pitchFamily="34" charset="0"/>
                <a:cs typeface="Arial" pitchFamily="34" charset="0"/>
              </a:rPr>
              <a:t>1,402</a:t>
            </a:r>
            <a:r>
              <a:rPr lang="en-GB" altLang="en-US" sz="2000" dirty="0">
                <a:solidFill>
                  <a:srgbClr val="000000"/>
                </a:solidFill>
                <a:latin typeface="Arial Rounded MT Bold" pitchFamily="34" charset="0"/>
                <a:cs typeface="Arial" pitchFamily="34" charset="0"/>
              </a:rPr>
              <a:t> “merit”</a:t>
            </a:r>
          </a:p>
          <a:p>
            <a:pPr eaLnBrk="1" hangingPunct="1">
              <a:spcBef>
                <a:spcPct val="0"/>
              </a:spcBef>
              <a:spcAft>
                <a:spcPts val="600"/>
              </a:spcAft>
            </a:pPr>
            <a:r>
              <a:rPr lang="en-GB" altLang="en-US" sz="2000" dirty="0">
                <a:solidFill>
                  <a:srgbClr val="000000"/>
                </a:solidFill>
                <a:latin typeface="Arial Rounded MT Bold" pitchFamily="34" charset="0"/>
                <a:cs typeface="Arial" pitchFamily="34" charset="0"/>
              </a:rPr>
              <a:t> </a:t>
            </a:r>
            <a:r>
              <a:rPr lang="en-GB" altLang="en-US" sz="2000" b="1" dirty="0">
                <a:solidFill>
                  <a:srgbClr val="000000"/>
                </a:solidFill>
                <a:latin typeface="Arial Rounded MT Bold" pitchFamily="34" charset="0"/>
                <a:cs typeface="Arial" pitchFamily="34" charset="0"/>
              </a:rPr>
              <a:t>1000+</a:t>
            </a:r>
            <a:r>
              <a:rPr lang="en-GB" altLang="en-US" sz="2000" dirty="0">
                <a:solidFill>
                  <a:srgbClr val="000000"/>
                </a:solidFill>
                <a:latin typeface="Arial Rounded MT Bold" pitchFamily="34" charset="0"/>
                <a:cs typeface="Arial" pitchFamily="34" charset="0"/>
              </a:rPr>
              <a:t> modules &amp; </a:t>
            </a:r>
            <a:r>
              <a:rPr lang="en-GB" altLang="en-US" sz="2000" b="1" dirty="0">
                <a:solidFill>
                  <a:srgbClr val="000000"/>
                </a:solidFill>
                <a:latin typeface="Arial Rounded MT Bold" pitchFamily="34" charset="0"/>
                <a:cs typeface="Arial" pitchFamily="34" charset="0"/>
              </a:rPr>
              <a:t>300 </a:t>
            </a:r>
            <a:r>
              <a:rPr lang="en-GB" altLang="en-US" sz="2000" dirty="0">
                <a:solidFill>
                  <a:srgbClr val="000000"/>
                </a:solidFill>
                <a:latin typeface="Arial Rounded MT Bold" pitchFamily="34" charset="0"/>
                <a:cs typeface="Arial" pitchFamily="34" charset="0"/>
              </a:rPr>
              <a:t>degree courses</a:t>
            </a:r>
            <a:endParaRPr lang="en-US" altLang="en-US" dirty="0">
              <a:solidFill>
                <a:srgbClr val="000000"/>
              </a:solidFill>
              <a:cs typeface="Arial" pitchFamily="34" charset="0"/>
            </a:endParaRPr>
          </a:p>
        </p:txBody>
      </p:sp>
      <p:graphicFrame>
        <p:nvGraphicFramePr>
          <p:cNvPr id="4" name="Table 3"/>
          <p:cNvGraphicFramePr>
            <a:graphicFrameLocks noGrp="1"/>
          </p:cNvGraphicFramePr>
          <p:nvPr/>
        </p:nvGraphicFramePr>
        <p:xfrm>
          <a:off x="3448050" y="4005263"/>
          <a:ext cx="5256214" cy="2397126"/>
        </p:xfrm>
        <a:graphic>
          <a:graphicData uri="http://schemas.openxmlformats.org/drawingml/2006/table">
            <a:tbl>
              <a:tblPr firstRow="1" bandRow="1">
                <a:tableStyleId>{3B4B98B0-60AC-42C2-AFA5-B58CD77FA1E5}</a:tableStyleId>
              </a:tblPr>
              <a:tblGrid>
                <a:gridCol w="2198880"/>
                <a:gridCol w="755866"/>
                <a:gridCol w="755866"/>
                <a:gridCol w="755866"/>
                <a:gridCol w="789736"/>
              </a:tblGrid>
              <a:tr h="365758">
                <a:tc>
                  <a:txBody>
                    <a:bodyPr/>
                    <a:lstStyle/>
                    <a:p>
                      <a:endParaRPr lang="en-US" sz="1800" dirty="0"/>
                    </a:p>
                  </a:txBody>
                  <a:tcPr marT="45719" marB="45719"/>
                </a:tc>
                <a:tc>
                  <a:txBody>
                    <a:bodyPr/>
                    <a:lstStyle/>
                    <a:p>
                      <a:pPr algn="ctr">
                        <a:lnSpc>
                          <a:spcPts val="1300"/>
                        </a:lnSpc>
                      </a:pPr>
                      <a:r>
                        <a:rPr lang="en-GB" sz="1400" dirty="0" smtClean="0"/>
                        <a:t>Year 1</a:t>
                      </a:r>
                      <a:endParaRPr lang="en-US" sz="1400" dirty="0"/>
                    </a:p>
                  </a:txBody>
                  <a:tcPr marT="45719" marB="45719"/>
                </a:tc>
                <a:tc>
                  <a:txBody>
                    <a:bodyPr/>
                    <a:lstStyle/>
                    <a:p>
                      <a:pPr marL="0" marR="0" indent="0" algn="ctr" defTabSz="914400" rtl="0" eaLnBrk="1" fontAlgn="auto" latinLnBrk="0" hangingPunct="1">
                        <a:lnSpc>
                          <a:spcPts val="1300"/>
                        </a:lnSpc>
                        <a:spcBef>
                          <a:spcPts val="0"/>
                        </a:spcBef>
                        <a:spcAft>
                          <a:spcPts val="0"/>
                        </a:spcAft>
                        <a:buClrTx/>
                        <a:buSzTx/>
                        <a:buFontTx/>
                        <a:buNone/>
                        <a:tabLst/>
                        <a:defRPr/>
                      </a:pPr>
                      <a:r>
                        <a:rPr lang="en-GB" sz="1400" dirty="0" smtClean="0"/>
                        <a:t>Year 2</a:t>
                      </a:r>
                      <a:endParaRPr lang="en-US" sz="1400" dirty="0"/>
                    </a:p>
                  </a:txBody>
                  <a:tcPr marT="45719" marB="45719"/>
                </a:tc>
                <a:tc>
                  <a:txBody>
                    <a:bodyPr/>
                    <a:lstStyle/>
                    <a:p>
                      <a:pPr marL="0" marR="0" indent="0" algn="ctr" defTabSz="914400" rtl="0" eaLnBrk="1" fontAlgn="auto" latinLnBrk="0" hangingPunct="1">
                        <a:lnSpc>
                          <a:spcPts val="1300"/>
                        </a:lnSpc>
                        <a:spcBef>
                          <a:spcPts val="0"/>
                        </a:spcBef>
                        <a:spcAft>
                          <a:spcPts val="0"/>
                        </a:spcAft>
                        <a:buClrTx/>
                        <a:buSzTx/>
                        <a:buFontTx/>
                        <a:buNone/>
                        <a:tabLst/>
                        <a:defRPr/>
                      </a:pPr>
                      <a:r>
                        <a:rPr lang="en-GB" sz="1400" dirty="0" smtClean="0"/>
                        <a:t>Year 3</a:t>
                      </a:r>
                      <a:endParaRPr lang="en-US" sz="1400" dirty="0"/>
                    </a:p>
                  </a:txBody>
                  <a:tcPr marT="45719" marB="45719"/>
                </a:tc>
                <a:tc>
                  <a:txBody>
                    <a:bodyPr/>
                    <a:lstStyle/>
                    <a:p>
                      <a:pPr marL="0" marR="0" indent="0" algn="ctr" defTabSz="914400" rtl="0" eaLnBrk="1" fontAlgn="auto" latinLnBrk="0" hangingPunct="1">
                        <a:lnSpc>
                          <a:spcPts val="1300"/>
                        </a:lnSpc>
                        <a:spcBef>
                          <a:spcPts val="0"/>
                        </a:spcBef>
                        <a:spcAft>
                          <a:spcPts val="0"/>
                        </a:spcAft>
                        <a:buClrTx/>
                        <a:buSzTx/>
                        <a:buFontTx/>
                        <a:buNone/>
                        <a:tabLst/>
                        <a:defRPr/>
                      </a:pPr>
                      <a:r>
                        <a:rPr lang="en-GB" sz="1400" dirty="0" smtClean="0"/>
                        <a:t>Year 4</a:t>
                      </a:r>
                      <a:endParaRPr lang="en-US" sz="1400" dirty="0"/>
                    </a:p>
                  </a:txBody>
                  <a:tcPr marT="45719" marB="45719"/>
                </a:tc>
              </a:tr>
              <a:tr h="639960">
                <a:tc>
                  <a:txBody>
                    <a:bodyPr/>
                    <a:lstStyle/>
                    <a:p>
                      <a:r>
                        <a:rPr lang="en-GB" sz="1800" dirty="0" smtClean="0">
                          <a:latin typeface="Arial Rounded MT Bold" pitchFamily="34" charset="0"/>
                        </a:rPr>
                        <a:t>Arts &amp; Humanities</a:t>
                      </a:r>
                      <a:endParaRPr lang="en-US" sz="1800" dirty="0">
                        <a:latin typeface="Arial Rounded MT Bold" pitchFamily="34" charset="0"/>
                      </a:endParaRPr>
                    </a:p>
                  </a:txBody>
                  <a:tcPr marT="45719" marB="45719"/>
                </a:tc>
                <a:tc>
                  <a:txBody>
                    <a:bodyPr/>
                    <a:lstStyle/>
                    <a:p>
                      <a:pPr algn="ctr"/>
                      <a:r>
                        <a:rPr lang="en-GB" sz="1800" dirty="0" smtClean="0"/>
                        <a:t>255</a:t>
                      </a:r>
                      <a:endParaRPr lang="en-US" sz="1800" dirty="0"/>
                    </a:p>
                  </a:txBody>
                  <a:tcPr marT="45719" marB="45719"/>
                </a:tc>
                <a:tc>
                  <a:txBody>
                    <a:bodyPr/>
                    <a:lstStyle/>
                    <a:p>
                      <a:pPr algn="ctr"/>
                      <a:r>
                        <a:rPr lang="en-GB" sz="1800" dirty="0" smtClean="0"/>
                        <a:t>229</a:t>
                      </a:r>
                      <a:endParaRPr lang="en-US" sz="1800" dirty="0"/>
                    </a:p>
                  </a:txBody>
                  <a:tcPr marT="45719" marB="45719"/>
                </a:tc>
                <a:tc>
                  <a:txBody>
                    <a:bodyPr/>
                    <a:lstStyle/>
                    <a:p>
                      <a:pPr algn="ctr"/>
                      <a:r>
                        <a:rPr lang="en-GB" sz="1800" dirty="0" smtClean="0"/>
                        <a:t>160</a:t>
                      </a:r>
                      <a:endParaRPr lang="en-US" sz="1800" dirty="0"/>
                    </a:p>
                  </a:txBody>
                  <a:tcPr marT="45719" marB="45719"/>
                </a:tc>
                <a:tc>
                  <a:txBody>
                    <a:bodyPr/>
                    <a:lstStyle/>
                    <a:p>
                      <a:pPr algn="ctr"/>
                      <a:r>
                        <a:rPr lang="en-GB" sz="1800" dirty="0" smtClean="0"/>
                        <a:t> 80</a:t>
                      </a:r>
                      <a:endParaRPr lang="en-US" sz="1800" dirty="0"/>
                    </a:p>
                  </a:txBody>
                  <a:tcPr marT="45719" marB="45719"/>
                </a:tc>
              </a:tr>
              <a:tr h="487426">
                <a:tc>
                  <a:txBody>
                    <a:bodyPr/>
                    <a:lstStyle/>
                    <a:p>
                      <a:r>
                        <a:rPr lang="en-GB" sz="1800" dirty="0" smtClean="0">
                          <a:latin typeface="Arial Rounded MT Bold" pitchFamily="34" charset="0"/>
                        </a:rPr>
                        <a:t>Life Sciences</a:t>
                      </a:r>
                      <a:endParaRPr lang="en-US" sz="1800" dirty="0">
                        <a:latin typeface="Arial Rounded MT Bold" pitchFamily="34" charset="0"/>
                      </a:endParaRPr>
                    </a:p>
                  </a:txBody>
                  <a:tcPr marT="45719" marB="45719"/>
                </a:tc>
                <a:tc>
                  <a:txBody>
                    <a:bodyPr/>
                    <a:lstStyle/>
                    <a:p>
                      <a:pPr algn="ctr"/>
                      <a:r>
                        <a:rPr lang="en-GB" sz="1800" dirty="0" smtClean="0"/>
                        <a:t>188</a:t>
                      </a:r>
                      <a:endParaRPr lang="en-US" sz="1800" dirty="0"/>
                    </a:p>
                  </a:txBody>
                  <a:tcPr marT="45719" marB="45719"/>
                </a:tc>
                <a:tc>
                  <a:txBody>
                    <a:bodyPr/>
                    <a:lstStyle/>
                    <a:p>
                      <a:pPr algn="ctr"/>
                      <a:r>
                        <a:rPr lang="en-GB" sz="1800" dirty="0" smtClean="0"/>
                        <a:t>206</a:t>
                      </a:r>
                      <a:endParaRPr lang="en-US" sz="1800" dirty="0"/>
                    </a:p>
                  </a:txBody>
                  <a:tcPr marT="45719" marB="45719"/>
                </a:tc>
                <a:tc>
                  <a:txBody>
                    <a:bodyPr/>
                    <a:lstStyle/>
                    <a:p>
                      <a:pPr algn="ctr"/>
                      <a:r>
                        <a:rPr lang="en-GB" sz="1800" dirty="0" smtClean="0"/>
                        <a:t>120</a:t>
                      </a:r>
                      <a:endParaRPr lang="en-US" sz="1800" dirty="0"/>
                    </a:p>
                  </a:txBody>
                  <a:tcPr marT="45719" marB="45719"/>
                </a:tc>
                <a:tc>
                  <a:txBody>
                    <a:bodyPr/>
                    <a:lstStyle/>
                    <a:p>
                      <a:pPr algn="ctr"/>
                      <a:r>
                        <a:rPr lang="en-GB" sz="1800" dirty="0" smtClean="0"/>
                        <a:t>205</a:t>
                      </a:r>
                      <a:endParaRPr lang="en-US" sz="1800" dirty="0"/>
                    </a:p>
                  </a:txBody>
                  <a:tcPr marT="45719" marB="45719"/>
                </a:tc>
              </a:tr>
              <a:tr h="416556">
                <a:tc>
                  <a:txBody>
                    <a:bodyPr/>
                    <a:lstStyle/>
                    <a:p>
                      <a:r>
                        <a:rPr lang="en-GB" sz="1800" dirty="0" smtClean="0">
                          <a:latin typeface="Arial Rounded MT Bold" pitchFamily="34" charset="0"/>
                        </a:rPr>
                        <a:t>Physical Sciences</a:t>
                      </a:r>
                      <a:endParaRPr lang="en-US" sz="1800" dirty="0">
                        <a:latin typeface="Arial Rounded MT Bold" pitchFamily="34" charset="0"/>
                      </a:endParaRPr>
                    </a:p>
                  </a:txBody>
                  <a:tcPr marT="45719" marB="45719"/>
                </a:tc>
                <a:tc>
                  <a:txBody>
                    <a:bodyPr/>
                    <a:lstStyle/>
                    <a:p>
                      <a:pPr algn="ctr"/>
                      <a:r>
                        <a:rPr lang="en-GB" sz="1800" dirty="0" smtClean="0"/>
                        <a:t>181</a:t>
                      </a:r>
                      <a:endParaRPr lang="en-US" sz="1800" dirty="0"/>
                    </a:p>
                  </a:txBody>
                  <a:tcPr marT="45719" marB="45719"/>
                </a:tc>
                <a:tc>
                  <a:txBody>
                    <a:bodyPr/>
                    <a:lstStyle/>
                    <a:p>
                      <a:pPr algn="ctr"/>
                      <a:r>
                        <a:rPr lang="en-GB" sz="1800" dirty="0" smtClean="0"/>
                        <a:t>154</a:t>
                      </a:r>
                      <a:endParaRPr lang="en-US" sz="1800" dirty="0"/>
                    </a:p>
                  </a:txBody>
                  <a:tcPr marT="45719" marB="45719"/>
                </a:tc>
                <a:tc>
                  <a:txBody>
                    <a:bodyPr/>
                    <a:lstStyle/>
                    <a:p>
                      <a:pPr algn="ctr"/>
                      <a:r>
                        <a:rPr lang="en-GB" sz="1800" dirty="0" smtClean="0"/>
                        <a:t>156</a:t>
                      </a:r>
                      <a:endParaRPr lang="en-US" sz="1800" dirty="0"/>
                    </a:p>
                  </a:txBody>
                  <a:tcPr marT="45719" marB="45719"/>
                </a:tc>
                <a:tc>
                  <a:txBody>
                    <a:bodyPr/>
                    <a:lstStyle/>
                    <a:p>
                      <a:pPr algn="ctr"/>
                      <a:r>
                        <a:rPr lang="en-GB" sz="1800" dirty="0" smtClean="0"/>
                        <a:t>133</a:t>
                      </a:r>
                      <a:endParaRPr lang="en-US" sz="1800" dirty="0"/>
                    </a:p>
                  </a:txBody>
                  <a:tcPr marT="45719" marB="45719"/>
                </a:tc>
              </a:tr>
              <a:tr h="487426">
                <a:tc>
                  <a:txBody>
                    <a:bodyPr/>
                    <a:lstStyle/>
                    <a:p>
                      <a:r>
                        <a:rPr lang="en-GB" sz="1800" dirty="0" smtClean="0">
                          <a:latin typeface="Arial Rounded MT Bold" pitchFamily="34" charset="0"/>
                        </a:rPr>
                        <a:t>Social Sciences</a:t>
                      </a:r>
                      <a:endParaRPr lang="en-US" sz="1800" dirty="0">
                        <a:latin typeface="Arial Rounded MT Bold" pitchFamily="34" charset="0"/>
                      </a:endParaRPr>
                    </a:p>
                  </a:txBody>
                  <a:tcPr marT="45719" marB="45719"/>
                </a:tc>
                <a:tc>
                  <a:txBody>
                    <a:bodyPr/>
                    <a:lstStyle/>
                    <a:p>
                      <a:pPr algn="ctr"/>
                      <a:r>
                        <a:rPr lang="en-GB" sz="1800" dirty="0" smtClean="0"/>
                        <a:t>216</a:t>
                      </a:r>
                      <a:endParaRPr lang="en-US" sz="1800" dirty="0"/>
                    </a:p>
                  </a:txBody>
                  <a:tcPr marT="45719" marB="45719"/>
                </a:tc>
                <a:tc>
                  <a:txBody>
                    <a:bodyPr/>
                    <a:lstStyle/>
                    <a:p>
                      <a:pPr algn="ctr"/>
                      <a:r>
                        <a:rPr lang="en-GB" sz="1800" dirty="0" smtClean="0"/>
                        <a:t>198</a:t>
                      </a:r>
                      <a:endParaRPr lang="en-US" sz="1800" dirty="0"/>
                    </a:p>
                  </a:txBody>
                  <a:tcPr marT="45719" marB="45719"/>
                </a:tc>
                <a:tc>
                  <a:txBody>
                    <a:bodyPr/>
                    <a:lstStyle/>
                    <a:p>
                      <a:pPr algn="ctr"/>
                      <a:r>
                        <a:rPr lang="en-GB" sz="1800" dirty="0" smtClean="0"/>
                        <a:t>170</a:t>
                      </a:r>
                      <a:endParaRPr lang="en-US" sz="1800" dirty="0"/>
                    </a:p>
                  </a:txBody>
                  <a:tcPr marT="45719" marB="45719"/>
                </a:tc>
                <a:tc>
                  <a:txBody>
                    <a:bodyPr/>
                    <a:lstStyle/>
                    <a:p>
                      <a:pPr algn="ctr"/>
                      <a:r>
                        <a:rPr lang="en-GB" sz="1800" dirty="0" smtClean="0"/>
                        <a:t>207</a:t>
                      </a:r>
                      <a:endParaRPr lang="en-US" sz="1800" dirty="0"/>
                    </a:p>
                  </a:txBody>
                  <a:tcPr marT="45719" marB="45719"/>
                </a:tc>
              </a:tr>
            </a:tbl>
          </a:graphicData>
        </a:graphic>
      </p:graphicFrame>
      <p:sp>
        <p:nvSpPr>
          <p:cNvPr id="5" name="Oval Callout 4"/>
          <p:cNvSpPr/>
          <p:nvPr/>
        </p:nvSpPr>
        <p:spPr>
          <a:xfrm>
            <a:off x="107949" y="4365624"/>
            <a:ext cx="2879725" cy="1439863"/>
          </a:xfrm>
          <a:prstGeom prst="wedgeEllipseCallout">
            <a:avLst>
              <a:gd name="adj1" fmla="val 63023"/>
              <a:gd name="adj2" fmla="val 11336"/>
            </a:avLst>
          </a:prstGeom>
          <a:solidFill>
            <a:srgbClr val="92D050"/>
          </a:solidFill>
        </p:spPr>
        <p:style>
          <a:lnRef idx="1">
            <a:schemeClr val="accent1"/>
          </a:lnRef>
          <a:fillRef idx="3">
            <a:schemeClr val="accent1"/>
          </a:fillRef>
          <a:effectRef idx="2">
            <a:schemeClr val="accent1"/>
          </a:effectRef>
          <a:fontRef idx="minor">
            <a:schemeClr val="lt1"/>
          </a:fontRef>
        </p:style>
        <p:txBody>
          <a:bodyPr anchor="ctr"/>
          <a:lstStyle/>
          <a:p>
            <a:pPr>
              <a:spcBef>
                <a:spcPct val="0"/>
              </a:spcBef>
            </a:pPr>
            <a:r>
              <a:rPr lang="en-GB" altLang="en-US" dirty="0">
                <a:solidFill>
                  <a:srgbClr val="000000"/>
                </a:solidFill>
                <a:latin typeface="Arial Rounded MT Bold" pitchFamily="34" charset="0"/>
                <a:ea typeface="Geneva"/>
                <a:cs typeface="Geneva"/>
              </a:rPr>
              <a:t>Numbers of texts at each level and in each domain</a:t>
            </a:r>
          </a:p>
        </p:txBody>
      </p:sp>
      <p:sp>
        <p:nvSpPr>
          <p:cNvPr id="3" name="TextBox 2"/>
          <p:cNvSpPr txBox="1"/>
          <p:nvPr/>
        </p:nvSpPr>
        <p:spPr>
          <a:xfrm>
            <a:off x="2411761" y="104279"/>
            <a:ext cx="4464496" cy="523220"/>
          </a:xfrm>
          <a:prstGeom prst="rect">
            <a:avLst/>
          </a:prstGeom>
          <a:noFill/>
        </p:spPr>
        <p:txBody>
          <a:bodyPr wrap="square" rtlCol="0">
            <a:spAutoFit/>
          </a:bodyPr>
          <a:lstStyle/>
          <a:p>
            <a:r>
              <a:rPr lang="en-US" sz="2800" dirty="0" smtClean="0">
                <a:solidFill>
                  <a:srgbClr val="000000"/>
                </a:solidFill>
                <a:hlinkClick r:id="rId3"/>
              </a:rPr>
              <a:t>www.coventry.ac.uk/bawe</a:t>
            </a:r>
            <a:r>
              <a:rPr lang="en-US" dirty="0" smtClean="0">
                <a:solidFill>
                  <a:srgbClr val="000000"/>
                </a:solidFill>
              </a:rPr>
              <a:t> </a:t>
            </a:r>
            <a:endParaRPr lang="en-US" dirty="0">
              <a:solidFill>
                <a:srgbClr val="000000"/>
              </a:solidFill>
            </a:endParaRPr>
          </a:p>
        </p:txBody>
      </p:sp>
    </p:spTree>
    <p:extLst>
      <p:ext uri="{BB962C8B-B14F-4D97-AF65-F5344CB8AC3E}">
        <p14:creationId xmlns:p14="http://schemas.microsoft.com/office/powerpoint/2010/main" val="1491717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sz="4000" b="1" dirty="0"/>
              <a:t>Compressed Procedural Information</a:t>
            </a:r>
            <a:endParaRPr lang="en-GB" sz="4000" dirty="0"/>
          </a:p>
        </p:txBody>
      </p:sp>
      <p:sp>
        <p:nvSpPr>
          <p:cNvPr id="8" name="Content Placeholder 7"/>
          <p:cNvSpPr>
            <a:spLocks noGrp="1"/>
          </p:cNvSpPr>
          <p:nvPr>
            <p:ph idx="1"/>
          </p:nvPr>
        </p:nvSpPr>
        <p:spPr>
          <a:xfrm>
            <a:off x="457200" y="1600201"/>
            <a:ext cx="8219256" cy="3989040"/>
          </a:xfrm>
        </p:spPr>
        <p:txBody>
          <a:bodyPr/>
          <a:lstStyle/>
          <a:p>
            <a:pPr marL="0" indent="0">
              <a:buNone/>
            </a:pPr>
            <a:r>
              <a:rPr lang="en-GB" dirty="0"/>
              <a:t>The average </a:t>
            </a:r>
            <a:r>
              <a:rPr lang="en-GB" b="1" dirty="0"/>
              <a:t>fluoride concentration </a:t>
            </a:r>
            <a:r>
              <a:rPr lang="en-GB" dirty="0"/>
              <a:t>in local </a:t>
            </a:r>
            <a:r>
              <a:rPr lang="en-GB" b="1" dirty="0"/>
              <a:t>tap water</a:t>
            </a:r>
            <a:r>
              <a:rPr lang="en-GB" dirty="0"/>
              <a:t> </a:t>
            </a:r>
            <a:r>
              <a:rPr lang="en-GB" b="1" dirty="0">
                <a:solidFill>
                  <a:srgbClr val="C00000"/>
                </a:solidFill>
              </a:rPr>
              <a:t>was found to be </a:t>
            </a:r>
            <a:r>
              <a:rPr lang="en-GB" dirty="0"/>
              <a:t>1500&lt;g/l [3], and in brewed </a:t>
            </a:r>
            <a:r>
              <a:rPr lang="en-GB" b="1" dirty="0">
                <a:solidFill>
                  <a:srgbClr val="00B050"/>
                </a:solidFill>
              </a:rPr>
              <a:t>tea</a:t>
            </a:r>
            <a:r>
              <a:rPr lang="en-GB" dirty="0"/>
              <a:t> worldwide varied from c. 600 to 3000&lt;g/l [4]. A series of standard </a:t>
            </a:r>
            <a:r>
              <a:rPr lang="en-GB" b="1" dirty="0"/>
              <a:t>fluoride solutions</a:t>
            </a:r>
            <a:r>
              <a:rPr lang="en-GB" dirty="0"/>
              <a:t> encompassing this range </a:t>
            </a:r>
            <a:r>
              <a:rPr lang="en-GB" b="1" dirty="0">
                <a:solidFill>
                  <a:srgbClr val="C00000"/>
                </a:solidFill>
              </a:rPr>
              <a:t>were made </a:t>
            </a:r>
            <a:r>
              <a:rPr lang="en-GB" dirty="0"/>
              <a:t>from a 0.1M </a:t>
            </a:r>
            <a:r>
              <a:rPr lang="en-GB" b="1" dirty="0" err="1"/>
              <a:t>NaF</a:t>
            </a:r>
            <a:r>
              <a:rPr lang="en-GB" b="1" dirty="0"/>
              <a:t> stock solution </a:t>
            </a:r>
            <a:r>
              <a:rPr lang="en-GB" dirty="0"/>
              <a:t>of 0.4200g reagent grade </a:t>
            </a:r>
            <a:r>
              <a:rPr lang="en-GB" dirty="0" err="1"/>
              <a:t>NaF</a:t>
            </a:r>
            <a:r>
              <a:rPr lang="en-GB" dirty="0"/>
              <a:t> (Aldrich) dissolved in 100ml distilled </a:t>
            </a:r>
            <a:r>
              <a:rPr lang="en-GB" b="1" dirty="0">
                <a:solidFill>
                  <a:srgbClr val="00B050"/>
                </a:solidFill>
              </a:rPr>
              <a:t>water</a:t>
            </a:r>
            <a:r>
              <a:rPr lang="en-GB" dirty="0"/>
              <a:t> at 295K. </a:t>
            </a:r>
            <a:r>
              <a:rPr lang="en-GB" i="1" dirty="0"/>
              <a:t/>
            </a:r>
            <a:br>
              <a:rPr lang="en-GB" i="1" dirty="0"/>
            </a:br>
            <a:endParaRPr lang="en-GB" dirty="0"/>
          </a:p>
        </p:txBody>
      </p:sp>
      <p:sp>
        <p:nvSpPr>
          <p:cNvPr id="9" name="TextBox 8"/>
          <p:cNvSpPr txBox="1"/>
          <p:nvPr/>
        </p:nvSpPr>
        <p:spPr>
          <a:xfrm>
            <a:off x="4283968" y="5677797"/>
            <a:ext cx="4860032" cy="1200329"/>
          </a:xfrm>
          <a:prstGeom prst="rect">
            <a:avLst/>
          </a:prstGeom>
          <a:noFill/>
        </p:spPr>
        <p:txBody>
          <a:bodyPr wrap="square" rtlCol="0">
            <a:spAutoFit/>
          </a:bodyPr>
          <a:lstStyle/>
          <a:p>
            <a:pPr algn="r"/>
            <a:r>
              <a:rPr lang="en-GB" i="1" dirty="0"/>
              <a:t> </a:t>
            </a:r>
            <a:r>
              <a:rPr lang="en-GB" dirty="0"/>
              <a:t>Chemistry Methodology Recount, Score= 16.2</a:t>
            </a:r>
          </a:p>
          <a:p>
            <a:endParaRPr lang="en-GB" dirty="0"/>
          </a:p>
        </p:txBody>
      </p:sp>
    </p:spTree>
    <p:extLst>
      <p:ext uri="{BB962C8B-B14F-4D97-AF65-F5344CB8AC3E}">
        <p14:creationId xmlns:p14="http://schemas.microsoft.com/office/powerpoint/2010/main" val="4499251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a:t>Dimension 1: Compressed Procedural Information </a:t>
            </a:r>
            <a:r>
              <a:rPr lang="en-GB" sz="2800" b="1" dirty="0" smtClean="0"/>
              <a:t>v. </a:t>
            </a:r>
            <a:r>
              <a:rPr lang="en-GB" sz="2800" b="1" dirty="0"/>
              <a:t>Stance Toward the Work of Others</a:t>
            </a:r>
            <a:endParaRPr lang="en-GB" sz="2800" dirty="0"/>
          </a:p>
        </p:txBody>
      </p:sp>
      <p:sp>
        <p:nvSpPr>
          <p:cNvPr id="6" name="Text Placeholder 5"/>
          <p:cNvSpPr>
            <a:spLocks noGrp="1"/>
          </p:cNvSpPr>
          <p:nvPr>
            <p:ph type="body" idx="1"/>
          </p:nvPr>
        </p:nvSpPr>
        <p:spPr/>
        <p:txBody>
          <a:bodyPr/>
          <a:lstStyle/>
          <a:p>
            <a:pPr algn="ctr"/>
            <a:r>
              <a:rPr lang="en-GB" sz="2800" dirty="0" smtClean="0"/>
              <a:t>Disciplinary Groupings</a:t>
            </a:r>
            <a:endParaRPr lang="en-GB" sz="2800" dirty="0"/>
          </a:p>
        </p:txBody>
      </p:sp>
      <p:sp>
        <p:nvSpPr>
          <p:cNvPr id="4" name="Content Placeholder 3"/>
          <p:cNvSpPr>
            <a:spLocks noGrp="1"/>
          </p:cNvSpPr>
          <p:nvPr>
            <p:ph sz="half" idx="2"/>
          </p:nvPr>
        </p:nvSpPr>
        <p:spPr>
          <a:ln>
            <a:solidFill>
              <a:schemeClr val="tx1"/>
            </a:solidFill>
          </a:ln>
        </p:spPr>
        <p:txBody>
          <a:bodyPr/>
          <a:lstStyle/>
          <a:p>
            <a:pPr marL="0" indent="0">
              <a:buNone/>
            </a:pPr>
            <a:endParaRPr lang="en-GB" dirty="0" smtClean="0"/>
          </a:p>
          <a:p>
            <a:pPr marL="0" indent="0" algn="ctr">
              <a:buNone/>
            </a:pPr>
            <a:r>
              <a:rPr lang="en-GB" sz="2800" dirty="0" smtClean="0"/>
              <a:t>Physical </a:t>
            </a:r>
            <a:r>
              <a:rPr lang="en-GB" sz="2800" dirty="0"/>
              <a:t>Sciences </a:t>
            </a:r>
            <a:r>
              <a:rPr lang="en-GB" sz="2800" dirty="0" smtClean="0"/>
              <a:t>7</a:t>
            </a:r>
          </a:p>
          <a:p>
            <a:pPr marL="0" indent="0" algn="ctr">
              <a:buNone/>
            </a:pPr>
            <a:r>
              <a:rPr lang="en-GB" sz="2800" dirty="0" smtClean="0"/>
              <a:t>Life </a:t>
            </a:r>
            <a:r>
              <a:rPr lang="en-GB" sz="2800" dirty="0"/>
              <a:t>Sciences </a:t>
            </a:r>
            <a:r>
              <a:rPr lang="en-GB" sz="2800" dirty="0" smtClean="0"/>
              <a:t>3</a:t>
            </a:r>
          </a:p>
          <a:p>
            <a:pPr marL="0" indent="0" algn="ctr">
              <a:buNone/>
            </a:pPr>
            <a:r>
              <a:rPr lang="en-GB" sz="2800" dirty="0" smtClean="0"/>
              <a:t>Social </a:t>
            </a:r>
            <a:r>
              <a:rPr lang="en-GB" sz="2800" dirty="0"/>
              <a:t>Sciences -2</a:t>
            </a:r>
            <a:r>
              <a:rPr lang="en-GB" sz="2800" dirty="0" smtClean="0"/>
              <a:t>,</a:t>
            </a:r>
          </a:p>
          <a:p>
            <a:pPr marL="0" indent="0" algn="ctr">
              <a:buNone/>
            </a:pPr>
            <a:r>
              <a:rPr lang="en-GB" sz="2800" dirty="0" smtClean="0"/>
              <a:t>Arts </a:t>
            </a:r>
            <a:r>
              <a:rPr lang="en-GB" sz="2800" dirty="0"/>
              <a:t>and Humanities -</a:t>
            </a:r>
            <a:r>
              <a:rPr lang="en-GB" sz="2800" dirty="0" smtClean="0"/>
              <a:t>7 </a:t>
            </a:r>
          </a:p>
          <a:p>
            <a:pPr marL="0" indent="0">
              <a:buNone/>
            </a:pPr>
            <a:endParaRPr lang="en-GB" dirty="0"/>
          </a:p>
        </p:txBody>
      </p:sp>
      <p:sp>
        <p:nvSpPr>
          <p:cNvPr id="7" name="Text Placeholder 6"/>
          <p:cNvSpPr>
            <a:spLocks noGrp="1"/>
          </p:cNvSpPr>
          <p:nvPr>
            <p:ph type="body" sz="quarter" idx="3"/>
          </p:nvPr>
        </p:nvSpPr>
        <p:spPr/>
        <p:txBody>
          <a:bodyPr/>
          <a:lstStyle/>
          <a:p>
            <a:pPr algn="ctr"/>
            <a:r>
              <a:rPr lang="en-GB" sz="2800" dirty="0" smtClean="0"/>
              <a:t>Genres</a:t>
            </a:r>
            <a:endParaRPr lang="en-GB" sz="2800" dirty="0"/>
          </a:p>
        </p:txBody>
      </p:sp>
      <p:sp>
        <p:nvSpPr>
          <p:cNvPr id="5" name="Content Placeholder 4"/>
          <p:cNvSpPr>
            <a:spLocks noGrp="1"/>
          </p:cNvSpPr>
          <p:nvPr>
            <p:ph sz="quarter" idx="4"/>
          </p:nvPr>
        </p:nvSpPr>
        <p:spPr>
          <a:ln>
            <a:solidFill>
              <a:schemeClr val="tx1"/>
            </a:solidFill>
          </a:ln>
        </p:spPr>
        <p:txBody>
          <a:bodyPr/>
          <a:lstStyle/>
          <a:p>
            <a:pPr marL="0" indent="0">
              <a:buNone/>
            </a:pPr>
            <a:endParaRPr lang="en-GB" dirty="0" smtClean="0"/>
          </a:p>
          <a:p>
            <a:pPr marL="0" indent="0" algn="ctr">
              <a:buNone/>
            </a:pPr>
            <a:r>
              <a:rPr lang="en-GB" sz="2800" dirty="0" smtClean="0"/>
              <a:t>Methodology Recounts,</a:t>
            </a:r>
          </a:p>
          <a:p>
            <a:pPr marL="0" indent="0" algn="ctr">
              <a:buNone/>
            </a:pPr>
            <a:r>
              <a:rPr lang="en-GB" sz="2800" dirty="0" smtClean="0"/>
              <a:t>Design Specifications</a:t>
            </a:r>
          </a:p>
          <a:p>
            <a:pPr marL="0" indent="0" algn="ctr">
              <a:buNone/>
            </a:pPr>
            <a:endParaRPr lang="en-GB" sz="2800" dirty="0"/>
          </a:p>
          <a:p>
            <a:pPr marL="0" indent="0" algn="ctr">
              <a:buNone/>
            </a:pPr>
            <a:r>
              <a:rPr lang="en-GB" sz="2800" dirty="0" smtClean="0"/>
              <a:t>v. </a:t>
            </a:r>
          </a:p>
          <a:p>
            <a:pPr marL="0" indent="0" algn="ctr">
              <a:buNone/>
            </a:pPr>
            <a:r>
              <a:rPr lang="en-GB" sz="2800" dirty="0" smtClean="0"/>
              <a:t>Essays</a:t>
            </a:r>
            <a:endParaRPr lang="en-GB" sz="2800" dirty="0"/>
          </a:p>
          <a:p>
            <a:pPr marL="0" indent="0">
              <a:buNone/>
            </a:pPr>
            <a:endParaRPr lang="en-GB" dirty="0"/>
          </a:p>
        </p:txBody>
      </p:sp>
    </p:spTree>
    <p:extLst>
      <p:ext uri="{BB962C8B-B14F-4D97-AF65-F5344CB8AC3E}">
        <p14:creationId xmlns:p14="http://schemas.microsoft.com/office/powerpoint/2010/main" val="237894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376" y="1905000"/>
            <a:ext cx="8772624" cy="268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81283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376" y="1905000"/>
            <a:ext cx="8772624" cy="268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Callout 1"/>
          <p:cNvSpPr/>
          <p:nvPr/>
        </p:nvSpPr>
        <p:spPr>
          <a:xfrm>
            <a:off x="0" y="4114800"/>
            <a:ext cx="2590800" cy="1219200"/>
          </a:xfrm>
          <a:prstGeom prst="wedgeEllipseCallout">
            <a:avLst>
              <a:gd name="adj1" fmla="val 6783"/>
              <a:gd name="adj2" fmla="val -9114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all statistically significant (p&lt;0.0001). </a:t>
            </a:r>
          </a:p>
        </p:txBody>
      </p:sp>
      <p:sp>
        <p:nvSpPr>
          <p:cNvPr id="4" name="Oval Callout 3"/>
          <p:cNvSpPr/>
          <p:nvPr/>
        </p:nvSpPr>
        <p:spPr>
          <a:xfrm>
            <a:off x="990600" y="381000"/>
            <a:ext cx="3767088" cy="1066800"/>
          </a:xfrm>
          <a:prstGeom prst="wedgeEllipseCallout">
            <a:avLst>
              <a:gd name="adj1" fmla="val 41854"/>
              <a:gd name="adj2" fmla="val 86633"/>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Student writing becomes progressively more ‘</a:t>
            </a:r>
            <a:r>
              <a:rPr lang="en-GB" dirty="0" smtClean="0">
                <a:solidFill>
                  <a:schemeClr val="tx1"/>
                </a:solidFill>
              </a:rPr>
              <a:t>compressed’</a:t>
            </a:r>
            <a:endParaRPr lang="en-GB" dirty="0">
              <a:solidFill>
                <a:schemeClr val="tx1"/>
              </a:solidFill>
            </a:endParaRPr>
          </a:p>
        </p:txBody>
      </p:sp>
    </p:spTree>
    <p:extLst>
      <p:ext uri="{BB962C8B-B14F-4D97-AF65-F5344CB8AC3E}">
        <p14:creationId xmlns:p14="http://schemas.microsoft.com/office/powerpoint/2010/main" val="360736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Stance Toward the Work of Others</a:t>
            </a:r>
            <a:endParaRPr lang="en-GB" dirty="0"/>
          </a:p>
        </p:txBody>
      </p:sp>
      <p:sp>
        <p:nvSpPr>
          <p:cNvPr id="3" name="Content Placeholder 2"/>
          <p:cNvSpPr>
            <a:spLocks noGrp="1"/>
          </p:cNvSpPr>
          <p:nvPr>
            <p:ph idx="1"/>
          </p:nvPr>
        </p:nvSpPr>
        <p:spPr>
          <a:xfrm>
            <a:off x="323528" y="1268761"/>
            <a:ext cx="8568952" cy="4392488"/>
          </a:xfrm>
        </p:spPr>
        <p:txBody>
          <a:bodyPr/>
          <a:lstStyle/>
          <a:p>
            <a:pPr marL="0" indent="0">
              <a:buNone/>
            </a:pPr>
            <a:r>
              <a:rPr lang="en-GB" sz="2800" i="1" dirty="0" smtClean="0"/>
              <a:t>Despite </a:t>
            </a:r>
            <a:r>
              <a:rPr lang="en-GB" sz="2800" i="1" u="sng" dirty="0" smtClean="0"/>
              <a:t>Aeneas' </a:t>
            </a:r>
            <a:r>
              <a:rPr lang="en-GB" sz="2800" i="1" dirty="0" smtClean="0"/>
              <a:t>seeming </a:t>
            </a:r>
            <a:r>
              <a:rPr lang="en-GB" sz="2800" i="1" u="sng" dirty="0" smtClean="0"/>
              <a:t>desire </a:t>
            </a:r>
            <a:r>
              <a:rPr lang="en-GB" sz="2800" i="1" dirty="0" smtClean="0"/>
              <a:t>to stay with </a:t>
            </a:r>
            <a:r>
              <a:rPr lang="en-GB" sz="2800" i="1" u="sng" dirty="0" smtClean="0"/>
              <a:t>Dido</a:t>
            </a:r>
            <a:r>
              <a:rPr lang="en-GB" sz="2800" i="1" dirty="0" smtClean="0"/>
              <a:t>, </a:t>
            </a:r>
            <a:r>
              <a:rPr lang="en-GB" sz="2800" i="1" u="sng" dirty="0" smtClean="0"/>
              <a:t>he</a:t>
            </a:r>
            <a:r>
              <a:rPr lang="en-GB" sz="2800" i="1" dirty="0" smtClean="0"/>
              <a:t> </a:t>
            </a:r>
            <a:r>
              <a:rPr lang="en-GB" sz="2800" i="1" u="sng" dirty="0" smtClean="0"/>
              <a:t>still</a:t>
            </a:r>
            <a:r>
              <a:rPr lang="en-GB" sz="2800" i="1" dirty="0" smtClean="0"/>
              <a:t> proves his </a:t>
            </a:r>
            <a:r>
              <a:rPr lang="en-GB" sz="2800" i="1" u="sng" dirty="0" smtClean="0"/>
              <a:t>dedication</a:t>
            </a:r>
            <a:r>
              <a:rPr lang="en-GB" sz="2800" i="1" dirty="0" smtClean="0"/>
              <a:t> to his greater </a:t>
            </a:r>
            <a:r>
              <a:rPr lang="en-GB" sz="2800" i="1" u="sng" dirty="0" smtClean="0"/>
              <a:t>cause</a:t>
            </a:r>
            <a:r>
              <a:rPr lang="en-GB" sz="2800" i="1" dirty="0" smtClean="0"/>
              <a:t> by </a:t>
            </a:r>
            <a:r>
              <a:rPr lang="en-GB" sz="2800" i="1" u="sng" dirty="0" smtClean="0"/>
              <a:t>suggesting</a:t>
            </a:r>
            <a:r>
              <a:rPr lang="en-GB" sz="2800" i="1" dirty="0" smtClean="0"/>
              <a:t> to </a:t>
            </a:r>
            <a:r>
              <a:rPr lang="en-GB" sz="2800" i="1" u="sng" dirty="0" smtClean="0"/>
              <a:t>her</a:t>
            </a:r>
            <a:r>
              <a:rPr lang="en-GB" sz="2800" i="1" dirty="0" smtClean="0"/>
              <a:t> that </a:t>
            </a:r>
            <a:r>
              <a:rPr lang="en-GB" sz="2800" i="1" u="sng" dirty="0" smtClean="0"/>
              <a:t>he</a:t>
            </a:r>
            <a:r>
              <a:rPr lang="en-GB" sz="2800" i="1" dirty="0" smtClean="0"/>
              <a:t> had no </a:t>
            </a:r>
            <a:r>
              <a:rPr lang="en-GB" sz="2800" i="1" u="sng" dirty="0" smtClean="0"/>
              <a:t>intention</a:t>
            </a:r>
            <a:r>
              <a:rPr lang="en-GB" sz="2800" i="1" dirty="0" smtClean="0"/>
              <a:t> of lingering in </a:t>
            </a:r>
            <a:r>
              <a:rPr lang="en-GB" sz="2800" i="1" u="sng" dirty="0" smtClean="0"/>
              <a:t>Carthage </a:t>
            </a:r>
            <a:r>
              <a:rPr lang="en-GB" sz="2800" i="1" dirty="0" smtClean="0"/>
              <a:t>and that his love lies with the future of his Trojan people. </a:t>
            </a:r>
            <a:r>
              <a:rPr lang="en-GB" sz="2800" i="1" u="sng" dirty="0" smtClean="0"/>
              <a:t>He</a:t>
            </a:r>
            <a:r>
              <a:rPr lang="en-GB" sz="2800" i="1" dirty="0" smtClean="0"/>
              <a:t> also </a:t>
            </a:r>
            <a:r>
              <a:rPr lang="en-GB" sz="2800" i="1" u="sng" dirty="0" smtClean="0"/>
              <a:t>backs his argument</a:t>
            </a:r>
            <a:r>
              <a:rPr lang="en-GB" sz="2800" i="1" dirty="0" smtClean="0"/>
              <a:t> with the simple </a:t>
            </a:r>
            <a:r>
              <a:rPr lang="en-GB" sz="2800" i="1" u="sng" dirty="0" smtClean="0"/>
              <a:t>fact that </a:t>
            </a:r>
            <a:r>
              <a:rPr lang="en-GB" sz="2800" i="1" dirty="0" smtClean="0"/>
              <a:t>leaving </a:t>
            </a:r>
            <a:r>
              <a:rPr lang="en-GB" sz="2800" i="1" u="sng" dirty="0" smtClean="0"/>
              <a:t>Carthage</a:t>
            </a:r>
            <a:r>
              <a:rPr lang="en-GB" sz="2800" i="1" dirty="0" smtClean="0"/>
              <a:t> is beyond his control; the gods had demanded his devotion to the future of </a:t>
            </a:r>
            <a:r>
              <a:rPr lang="en-GB" sz="2800" i="1" u="sng" dirty="0" smtClean="0"/>
              <a:t>Rome</a:t>
            </a:r>
            <a:r>
              <a:rPr lang="en-GB" sz="2800" i="1" dirty="0" smtClean="0"/>
              <a:t>. Despite his claims, </a:t>
            </a:r>
            <a:r>
              <a:rPr lang="en-GB" sz="2800" i="1" u="sng" dirty="0" smtClean="0"/>
              <a:t>he</a:t>
            </a:r>
            <a:r>
              <a:rPr lang="en-GB" sz="2800" i="1" dirty="0" smtClean="0"/>
              <a:t> has the choice as to whether or not </a:t>
            </a:r>
            <a:r>
              <a:rPr lang="en-GB" sz="2800" i="1" u="sng" dirty="0" smtClean="0"/>
              <a:t>he</a:t>
            </a:r>
            <a:r>
              <a:rPr lang="en-GB" sz="2800" i="1" dirty="0" smtClean="0"/>
              <a:t> follows his destiny, and it is by his own will that </a:t>
            </a:r>
            <a:r>
              <a:rPr lang="en-GB" sz="2800" i="1" u="sng" dirty="0" smtClean="0"/>
              <a:t>he</a:t>
            </a:r>
            <a:r>
              <a:rPr lang="en-GB" sz="2800" i="1" dirty="0" smtClean="0"/>
              <a:t> pursues it</a:t>
            </a:r>
            <a:r>
              <a:rPr lang="en-GB" i="1" dirty="0" smtClean="0"/>
              <a:t>. </a:t>
            </a:r>
            <a:endParaRPr lang="en-GB" dirty="0"/>
          </a:p>
        </p:txBody>
      </p:sp>
      <p:sp>
        <p:nvSpPr>
          <p:cNvPr id="4" name="TextBox 3"/>
          <p:cNvSpPr txBox="1"/>
          <p:nvPr/>
        </p:nvSpPr>
        <p:spPr>
          <a:xfrm>
            <a:off x="4355976" y="5971629"/>
            <a:ext cx="4464496" cy="461665"/>
          </a:xfrm>
          <a:prstGeom prst="rect">
            <a:avLst/>
          </a:prstGeom>
          <a:noFill/>
        </p:spPr>
        <p:txBody>
          <a:bodyPr wrap="square" rtlCol="0">
            <a:spAutoFit/>
          </a:bodyPr>
          <a:lstStyle/>
          <a:p>
            <a:r>
              <a:rPr lang="en-GB" dirty="0"/>
              <a:t>Classics Essay, </a:t>
            </a:r>
            <a:r>
              <a:rPr lang="en-GB" dirty="0" smtClean="0"/>
              <a:t>score = -13.6 </a:t>
            </a:r>
            <a:endParaRPr lang="en-GB" dirty="0"/>
          </a:p>
        </p:txBody>
      </p:sp>
    </p:spTree>
    <p:extLst>
      <p:ext uri="{BB962C8B-B14F-4D97-AF65-F5344CB8AC3E}">
        <p14:creationId xmlns:p14="http://schemas.microsoft.com/office/powerpoint/2010/main" val="31696305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Stance Toward the Work of Others</a:t>
            </a:r>
            <a:endParaRPr lang="en-GB" dirty="0"/>
          </a:p>
        </p:txBody>
      </p:sp>
      <p:sp>
        <p:nvSpPr>
          <p:cNvPr id="3" name="Content Placeholder 2"/>
          <p:cNvSpPr>
            <a:spLocks noGrp="1"/>
          </p:cNvSpPr>
          <p:nvPr>
            <p:ph idx="1"/>
          </p:nvPr>
        </p:nvSpPr>
        <p:spPr>
          <a:xfrm>
            <a:off x="323528" y="1268761"/>
            <a:ext cx="8496944" cy="4032447"/>
          </a:xfrm>
        </p:spPr>
        <p:txBody>
          <a:bodyPr/>
          <a:lstStyle/>
          <a:p>
            <a:pPr marL="0" indent="0">
              <a:buNone/>
            </a:pPr>
            <a:r>
              <a:rPr lang="en-GB" sz="2800" i="1" dirty="0" smtClean="0"/>
              <a:t>Despite </a:t>
            </a:r>
            <a:r>
              <a:rPr lang="en-GB" sz="2800" i="1" u="sng" dirty="0" smtClean="0"/>
              <a:t>Aeneas' </a:t>
            </a:r>
            <a:r>
              <a:rPr lang="en-GB" sz="2800" i="1" dirty="0" smtClean="0"/>
              <a:t>seeming </a:t>
            </a:r>
            <a:r>
              <a:rPr lang="en-GB" sz="2800" i="1" u="sng" dirty="0" smtClean="0"/>
              <a:t>desire </a:t>
            </a:r>
            <a:r>
              <a:rPr lang="en-GB" sz="2800" i="1" dirty="0" smtClean="0"/>
              <a:t>to stay with </a:t>
            </a:r>
            <a:r>
              <a:rPr lang="en-GB" sz="2800" i="1" u="sng" dirty="0" smtClean="0"/>
              <a:t>Dido</a:t>
            </a:r>
            <a:r>
              <a:rPr lang="en-GB" sz="2800" i="1" dirty="0" smtClean="0"/>
              <a:t>, </a:t>
            </a:r>
            <a:r>
              <a:rPr lang="en-GB" sz="2800" i="1" u="sng" dirty="0" smtClean="0"/>
              <a:t>he</a:t>
            </a:r>
            <a:r>
              <a:rPr lang="en-GB" sz="2800" i="1" dirty="0" smtClean="0"/>
              <a:t> </a:t>
            </a:r>
            <a:r>
              <a:rPr lang="en-GB" sz="2800" i="1" u="sng" dirty="0" smtClean="0"/>
              <a:t>still</a:t>
            </a:r>
            <a:r>
              <a:rPr lang="en-GB" sz="2800" i="1" dirty="0" smtClean="0"/>
              <a:t> proves his </a:t>
            </a:r>
            <a:r>
              <a:rPr lang="en-GB" sz="2800" i="1" u="sng" dirty="0" smtClean="0"/>
              <a:t>dedication</a:t>
            </a:r>
            <a:r>
              <a:rPr lang="en-GB" sz="2800" i="1" dirty="0" smtClean="0"/>
              <a:t> to his greater </a:t>
            </a:r>
            <a:r>
              <a:rPr lang="en-GB" sz="2800" i="1" u="sng" dirty="0" smtClean="0"/>
              <a:t>cause</a:t>
            </a:r>
            <a:r>
              <a:rPr lang="en-GB" sz="2800" i="1" dirty="0" smtClean="0"/>
              <a:t> by </a:t>
            </a:r>
            <a:r>
              <a:rPr lang="en-GB" sz="2800" i="1" u="sng" dirty="0" smtClean="0"/>
              <a:t>suggesting</a:t>
            </a:r>
            <a:r>
              <a:rPr lang="en-GB" sz="2800" i="1" dirty="0" smtClean="0"/>
              <a:t> to </a:t>
            </a:r>
            <a:r>
              <a:rPr lang="en-GB" sz="2800" i="1" u="sng" dirty="0" smtClean="0"/>
              <a:t>her</a:t>
            </a:r>
            <a:r>
              <a:rPr lang="en-GB" sz="2800" i="1" dirty="0" smtClean="0"/>
              <a:t> that </a:t>
            </a:r>
            <a:r>
              <a:rPr lang="en-GB" sz="2800" i="1" u="sng" dirty="0" smtClean="0"/>
              <a:t>he</a:t>
            </a:r>
            <a:r>
              <a:rPr lang="en-GB" sz="2800" i="1" dirty="0" smtClean="0"/>
              <a:t> had no </a:t>
            </a:r>
            <a:r>
              <a:rPr lang="en-GB" sz="2800" i="1" u="sng" dirty="0" smtClean="0"/>
              <a:t>intention</a:t>
            </a:r>
            <a:r>
              <a:rPr lang="en-GB" sz="2800" i="1" dirty="0" smtClean="0"/>
              <a:t> of lingering in </a:t>
            </a:r>
            <a:r>
              <a:rPr lang="en-GB" sz="2800" i="1" u="sng" dirty="0" smtClean="0"/>
              <a:t>Carthage </a:t>
            </a:r>
            <a:r>
              <a:rPr lang="en-GB" sz="2800" i="1" dirty="0" smtClean="0"/>
              <a:t>and that his love lies with the future of his Trojan people. </a:t>
            </a:r>
            <a:r>
              <a:rPr lang="en-GB" sz="2800" i="1" u="sng" dirty="0" smtClean="0"/>
              <a:t>He</a:t>
            </a:r>
            <a:r>
              <a:rPr lang="en-GB" sz="2800" i="1" dirty="0" smtClean="0"/>
              <a:t> also </a:t>
            </a:r>
            <a:r>
              <a:rPr lang="en-GB" sz="2800" i="1" u="sng" dirty="0" smtClean="0"/>
              <a:t>backs his argument</a:t>
            </a:r>
            <a:r>
              <a:rPr lang="en-GB" sz="2800" i="1" dirty="0" smtClean="0"/>
              <a:t> with the simple </a:t>
            </a:r>
            <a:r>
              <a:rPr lang="en-GB" sz="2800" i="1" u="sng" dirty="0" smtClean="0"/>
              <a:t>fact that </a:t>
            </a:r>
            <a:r>
              <a:rPr lang="en-GB" sz="2800" i="1" dirty="0" smtClean="0"/>
              <a:t>leaving </a:t>
            </a:r>
            <a:r>
              <a:rPr lang="en-GB" sz="2800" i="1" u="sng" dirty="0" smtClean="0"/>
              <a:t>Carthage</a:t>
            </a:r>
            <a:r>
              <a:rPr lang="en-GB" sz="2800" i="1" dirty="0" smtClean="0"/>
              <a:t> is beyond his control; the gods had demanded his devotion to the future of </a:t>
            </a:r>
            <a:r>
              <a:rPr lang="en-GB" sz="2800" i="1" u="sng" dirty="0" smtClean="0"/>
              <a:t>Rome</a:t>
            </a:r>
            <a:r>
              <a:rPr lang="en-GB" sz="2800" i="1" dirty="0" smtClean="0"/>
              <a:t>. Despite his claims, </a:t>
            </a:r>
            <a:r>
              <a:rPr lang="en-GB" sz="2800" i="1" u="sng" dirty="0" smtClean="0"/>
              <a:t>he</a:t>
            </a:r>
            <a:r>
              <a:rPr lang="en-GB" sz="2800" i="1" dirty="0" smtClean="0"/>
              <a:t> has the choice as to whether or not </a:t>
            </a:r>
            <a:r>
              <a:rPr lang="en-GB" sz="2800" i="1" u="sng" dirty="0" smtClean="0"/>
              <a:t>he</a:t>
            </a:r>
            <a:r>
              <a:rPr lang="en-GB" sz="2800" i="1" dirty="0" smtClean="0"/>
              <a:t> follows his destiny, and it is by his own will that </a:t>
            </a:r>
            <a:r>
              <a:rPr lang="en-GB" sz="2800" i="1" u="sng" dirty="0" smtClean="0"/>
              <a:t>he</a:t>
            </a:r>
            <a:r>
              <a:rPr lang="en-GB" sz="2800" i="1" dirty="0" smtClean="0"/>
              <a:t> pursues it</a:t>
            </a:r>
            <a:r>
              <a:rPr lang="en-GB" i="1" dirty="0" smtClean="0"/>
              <a:t>. </a:t>
            </a:r>
            <a:endParaRPr lang="en-GB" dirty="0"/>
          </a:p>
        </p:txBody>
      </p:sp>
      <p:sp>
        <p:nvSpPr>
          <p:cNvPr id="4" name="TextBox 3"/>
          <p:cNvSpPr txBox="1"/>
          <p:nvPr/>
        </p:nvSpPr>
        <p:spPr>
          <a:xfrm>
            <a:off x="4355976" y="5971629"/>
            <a:ext cx="4464496" cy="461665"/>
          </a:xfrm>
          <a:prstGeom prst="rect">
            <a:avLst/>
          </a:prstGeom>
          <a:noFill/>
        </p:spPr>
        <p:txBody>
          <a:bodyPr wrap="square" rtlCol="0">
            <a:spAutoFit/>
          </a:bodyPr>
          <a:lstStyle/>
          <a:p>
            <a:r>
              <a:rPr lang="en-GB" dirty="0"/>
              <a:t>Classics Essay, </a:t>
            </a:r>
            <a:r>
              <a:rPr lang="en-GB" dirty="0" smtClean="0"/>
              <a:t>score = -13.6 </a:t>
            </a:r>
            <a:endParaRPr lang="en-GB" dirty="0"/>
          </a:p>
        </p:txBody>
      </p:sp>
      <p:sp>
        <p:nvSpPr>
          <p:cNvPr id="6" name="Rounded Rectangle 5"/>
          <p:cNvSpPr/>
          <p:nvPr/>
        </p:nvSpPr>
        <p:spPr>
          <a:xfrm>
            <a:off x="539552" y="5445224"/>
            <a:ext cx="8280920" cy="1224136"/>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899592" y="5661248"/>
            <a:ext cx="7704856" cy="923330"/>
          </a:xfrm>
          <a:prstGeom prst="rect">
            <a:avLst/>
          </a:prstGeom>
          <a:noFill/>
        </p:spPr>
        <p:txBody>
          <a:bodyPr wrap="square" rtlCol="0">
            <a:spAutoFit/>
          </a:bodyPr>
          <a:lstStyle/>
          <a:p>
            <a:pPr algn="ctr"/>
            <a:r>
              <a:rPr lang="en-GB" b="1" dirty="0"/>
              <a:t>3</a:t>
            </a:r>
            <a:r>
              <a:rPr lang="en-GB" b="1" baseline="30000" dirty="0"/>
              <a:t>rd</a:t>
            </a:r>
            <a:r>
              <a:rPr lang="en-GB" b="1" dirty="0"/>
              <a:t> person pronouns, stance </a:t>
            </a:r>
            <a:r>
              <a:rPr lang="en-GB" b="1" dirty="0" smtClean="0"/>
              <a:t>adverbials, </a:t>
            </a:r>
            <a:r>
              <a:rPr lang="en-GB" b="1" dirty="0"/>
              <a:t>pro</a:t>
            </a:r>
            <a:r>
              <a:rPr lang="en-GB" b="1" dirty="0" smtClean="0"/>
              <a:t>per </a:t>
            </a:r>
            <a:r>
              <a:rPr lang="en-GB" b="1" dirty="0"/>
              <a:t>nouns, communication verbs , stance nouns controlling that-clauses </a:t>
            </a:r>
          </a:p>
          <a:p>
            <a:endParaRPr lang="en-GB" dirty="0"/>
          </a:p>
        </p:txBody>
      </p:sp>
    </p:spTree>
    <p:extLst>
      <p:ext uri="{BB962C8B-B14F-4D97-AF65-F5344CB8AC3E}">
        <p14:creationId xmlns:p14="http://schemas.microsoft.com/office/powerpoint/2010/main" val="10183110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Dimension 2: Personal Stance</a:t>
            </a:r>
            <a:endParaRPr lang="en-GB" dirty="0"/>
          </a:p>
        </p:txBody>
      </p:sp>
      <p:sp>
        <p:nvSpPr>
          <p:cNvPr id="3" name="Content Placeholder 2"/>
          <p:cNvSpPr>
            <a:spLocks noGrp="1"/>
          </p:cNvSpPr>
          <p:nvPr>
            <p:ph idx="1"/>
          </p:nvPr>
        </p:nvSpPr>
        <p:spPr/>
        <p:txBody>
          <a:bodyPr/>
          <a:lstStyle/>
          <a:p>
            <a:r>
              <a:rPr lang="en-GB" sz="2800" dirty="0"/>
              <a:t>mental verbs (</a:t>
            </a:r>
            <a:r>
              <a:rPr lang="en-GB" sz="2800" i="1" dirty="0"/>
              <a:t>realised, think</a:t>
            </a:r>
            <a:r>
              <a:rPr lang="en-GB" sz="2800" dirty="0" smtClean="0"/>
              <a:t>)</a:t>
            </a:r>
          </a:p>
          <a:p>
            <a:r>
              <a:rPr lang="en-GB" sz="2800" dirty="0" smtClean="0"/>
              <a:t>stance </a:t>
            </a:r>
            <a:r>
              <a:rPr lang="en-GB" sz="2800" dirty="0"/>
              <a:t>verbs controlling </a:t>
            </a:r>
            <a:r>
              <a:rPr lang="en-GB" sz="2800" i="1" dirty="0"/>
              <a:t>that-</a:t>
            </a:r>
            <a:r>
              <a:rPr lang="en-GB" sz="2800" dirty="0"/>
              <a:t>clauses </a:t>
            </a:r>
            <a:r>
              <a:rPr lang="en-GB" sz="2800" dirty="0" smtClean="0"/>
              <a:t>(</a:t>
            </a:r>
            <a:r>
              <a:rPr lang="en-GB" sz="2800" i="1" dirty="0" smtClean="0"/>
              <a:t>assume, discover, claim, expect</a:t>
            </a:r>
            <a:r>
              <a:rPr lang="en-GB" sz="2800" dirty="0" smtClean="0"/>
              <a:t>)</a:t>
            </a:r>
          </a:p>
          <a:p>
            <a:r>
              <a:rPr lang="en-GB" sz="2800" dirty="0"/>
              <a:t>stance verbs controlling </a:t>
            </a:r>
            <a:r>
              <a:rPr lang="en-GB" sz="2800" i="1" dirty="0" smtClean="0"/>
              <a:t>to-</a:t>
            </a:r>
            <a:r>
              <a:rPr lang="en-GB" sz="2800" dirty="0" smtClean="0"/>
              <a:t>clauses </a:t>
            </a:r>
            <a:r>
              <a:rPr lang="en-GB" sz="2800" dirty="0"/>
              <a:t>(</a:t>
            </a:r>
            <a:r>
              <a:rPr lang="en-GB" sz="2800" i="1" dirty="0" smtClean="0"/>
              <a:t>appear, want, ask, attempt</a:t>
            </a:r>
            <a:r>
              <a:rPr lang="en-GB" sz="2800" dirty="0" smtClean="0"/>
              <a:t>)</a:t>
            </a:r>
            <a:endParaRPr lang="en-GB" sz="2800" dirty="0"/>
          </a:p>
          <a:p>
            <a:r>
              <a:rPr lang="en-GB" sz="2800" dirty="0" smtClean="0"/>
              <a:t>communication </a:t>
            </a:r>
            <a:r>
              <a:rPr lang="en-GB" sz="2800" dirty="0"/>
              <a:t>verbs (</a:t>
            </a:r>
            <a:r>
              <a:rPr lang="en-GB" sz="2800" i="1" dirty="0"/>
              <a:t>said, state</a:t>
            </a:r>
            <a:r>
              <a:rPr lang="en-GB" sz="2800" dirty="0" smtClean="0"/>
              <a:t>)</a:t>
            </a:r>
          </a:p>
          <a:p>
            <a:r>
              <a:rPr lang="en-GB" sz="2800" dirty="0" smtClean="0"/>
              <a:t>1st </a:t>
            </a:r>
            <a:r>
              <a:rPr lang="en-GB" sz="2800" dirty="0"/>
              <a:t>person pronouns (</a:t>
            </a:r>
            <a:r>
              <a:rPr lang="en-GB" sz="2800" i="1" dirty="0"/>
              <a:t>I, we</a:t>
            </a:r>
            <a:r>
              <a:rPr lang="en-GB" sz="2800" dirty="0" smtClean="0"/>
              <a:t>)</a:t>
            </a:r>
          </a:p>
          <a:p>
            <a:r>
              <a:rPr lang="en-GB" sz="2800" dirty="0" smtClean="0"/>
              <a:t>past </a:t>
            </a:r>
            <a:r>
              <a:rPr lang="en-GB" sz="2800" dirty="0"/>
              <a:t>tense verbs </a:t>
            </a:r>
            <a:r>
              <a:rPr lang="en-GB" sz="2800" dirty="0" smtClean="0"/>
              <a:t>(</a:t>
            </a:r>
            <a:r>
              <a:rPr lang="en-GB" sz="2800" i="1" dirty="0" smtClean="0"/>
              <a:t>thanked</a:t>
            </a:r>
            <a:r>
              <a:rPr lang="en-GB" sz="2800" i="1" dirty="0"/>
              <a:t>, said, carried out</a:t>
            </a:r>
            <a:r>
              <a:rPr lang="en-GB" sz="2800" dirty="0" smtClean="0"/>
              <a:t>)</a:t>
            </a:r>
          </a:p>
          <a:p>
            <a:r>
              <a:rPr lang="en-GB" sz="2800" i="1" dirty="0" smtClean="0"/>
              <a:t>that</a:t>
            </a:r>
            <a:r>
              <a:rPr lang="en-GB" sz="2800" dirty="0" smtClean="0"/>
              <a:t> </a:t>
            </a:r>
            <a:r>
              <a:rPr lang="en-GB" sz="2800" dirty="0"/>
              <a:t>deletions (indicated by </a:t>
            </a:r>
            <a:r>
              <a:rPr lang="en-GB" sz="2800" u="sng" dirty="0"/>
              <a:t>^</a:t>
            </a:r>
            <a:r>
              <a:rPr lang="en-GB" sz="2800" dirty="0"/>
              <a:t> in the extracts). </a:t>
            </a:r>
          </a:p>
          <a:p>
            <a:endParaRPr lang="en-GB" dirty="0"/>
          </a:p>
        </p:txBody>
      </p:sp>
    </p:spTree>
    <p:extLst>
      <p:ext uri="{BB962C8B-B14F-4D97-AF65-F5344CB8AC3E}">
        <p14:creationId xmlns:p14="http://schemas.microsoft.com/office/powerpoint/2010/main" val="31350962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t>Dimension </a:t>
            </a:r>
            <a:r>
              <a:rPr lang="en-GB" sz="3600" b="1" dirty="0" smtClean="0"/>
              <a:t>2: Personal </a:t>
            </a:r>
            <a:r>
              <a:rPr lang="en-GB" sz="3600" b="1" dirty="0"/>
              <a:t>Stance</a:t>
            </a:r>
            <a:endParaRPr lang="en-GB" sz="3600" dirty="0"/>
          </a:p>
        </p:txBody>
      </p:sp>
      <p:sp>
        <p:nvSpPr>
          <p:cNvPr id="6" name="Text Placeholder 5"/>
          <p:cNvSpPr>
            <a:spLocks noGrp="1"/>
          </p:cNvSpPr>
          <p:nvPr>
            <p:ph type="body" idx="1"/>
          </p:nvPr>
        </p:nvSpPr>
        <p:spPr/>
        <p:txBody>
          <a:bodyPr/>
          <a:lstStyle/>
          <a:p>
            <a:pPr algn="ctr"/>
            <a:r>
              <a:rPr lang="en-GB" sz="2800" dirty="0" smtClean="0"/>
              <a:t>Disciplinary Groupings</a:t>
            </a:r>
            <a:endParaRPr lang="en-GB" sz="2800" dirty="0"/>
          </a:p>
        </p:txBody>
      </p:sp>
      <p:sp>
        <p:nvSpPr>
          <p:cNvPr id="4" name="Content Placeholder 3"/>
          <p:cNvSpPr>
            <a:spLocks noGrp="1"/>
          </p:cNvSpPr>
          <p:nvPr>
            <p:ph sz="half" idx="2"/>
          </p:nvPr>
        </p:nvSpPr>
        <p:spPr>
          <a:ln>
            <a:solidFill>
              <a:schemeClr val="tx1"/>
            </a:solidFill>
          </a:ln>
        </p:spPr>
        <p:txBody>
          <a:bodyPr/>
          <a:lstStyle/>
          <a:p>
            <a:pPr marL="0" indent="0">
              <a:buNone/>
            </a:pPr>
            <a:endParaRPr lang="en-GB" dirty="0" smtClean="0"/>
          </a:p>
          <a:p>
            <a:pPr marL="0" indent="0" algn="ctr">
              <a:buNone/>
            </a:pPr>
            <a:r>
              <a:rPr lang="en-GB" sz="2800" dirty="0"/>
              <a:t>Arts and Humanities 3</a:t>
            </a:r>
          </a:p>
          <a:p>
            <a:pPr marL="0" indent="0" algn="ctr">
              <a:buNone/>
            </a:pPr>
            <a:r>
              <a:rPr lang="en-GB" sz="2800" dirty="0" smtClean="0"/>
              <a:t>Social </a:t>
            </a:r>
            <a:r>
              <a:rPr lang="en-GB" sz="2800" dirty="0"/>
              <a:t>Sciences </a:t>
            </a:r>
            <a:r>
              <a:rPr lang="en-GB" sz="2800" dirty="0" smtClean="0"/>
              <a:t>0</a:t>
            </a:r>
          </a:p>
          <a:p>
            <a:pPr marL="0" indent="0" algn="ctr">
              <a:buNone/>
            </a:pPr>
            <a:r>
              <a:rPr lang="en-GB" sz="2800" dirty="0"/>
              <a:t>Life Sciences -1</a:t>
            </a:r>
          </a:p>
          <a:p>
            <a:pPr marL="0" indent="0" algn="ctr">
              <a:buNone/>
            </a:pPr>
            <a:r>
              <a:rPr lang="en-GB" sz="2800" dirty="0"/>
              <a:t>Physical Sciences -2</a:t>
            </a:r>
          </a:p>
          <a:p>
            <a:pPr marL="0" indent="0">
              <a:buNone/>
            </a:pPr>
            <a:endParaRPr lang="en-GB" dirty="0"/>
          </a:p>
          <a:p>
            <a:pPr marL="0" indent="0" algn="ctr">
              <a:buNone/>
            </a:pPr>
            <a:r>
              <a:rPr lang="en-GB" dirty="0"/>
              <a:t>A</a:t>
            </a:r>
            <a:r>
              <a:rPr lang="en-GB" dirty="0" smtClean="0"/>
              <a:t>ll </a:t>
            </a:r>
            <a:r>
              <a:rPr lang="en-GB" dirty="0"/>
              <a:t>statistically </a:t>
            </a:r>
            <a:r>
              <a:rPr lang="en-GB" dirty="0" smtClean="0"/>
              <a:t>significant</a:t>
            </a:r>
            <a:endParaRPr lang="en-GB" dirty="0"/>
          </a:p>
        </p:txBody>
      </p:sp>
      <p:sp>
        <p:nvSpPr>
          <p:cNvPr id="7" name="Text Placeholder 6"/>
          <p:cNvSpPr>
            <a:spLocks noGrp="1"/>
          </p:cNvSpPr>
          <p:nvPr>
            <p:ph type="body" sz="quarter" idx="3"/>
          </p:nvPr>
        </p:nvSpPr>
        <p:spPr/>
        <p:txBody>
          <a:bodyPr/>
          <a:lstStyle/>
          <a:p>
            <a:pPr algn="ctr"/>
            <a:r>
              <a:rPr lang="en-GB" sz="2800" dirty="0" smtClean="0"/>
              <a:t>Genres</a:t>
            </a:r>
            <a:endParaRPr lang="en-GB" sz="2800" dirty="0"/>
          </a:p>
        </p:txBody>
      </p:sp>
      <p:sp>
        <p:nvSpPr>
          <p:cNvPr id="5" name="Content Placeholder 4"/>
          <p:cNvSpPr>
            <a:spLocks noGrp="1"/>
          </p:cNvSpPr>
          <p:nvPr>
            <p:ph sz="quarter" idx="4"/>
          </p:nvPr>
        </p:nvSpPr>
        <p:spPr>
          <a:ln>
            <a:solidFill>
              <a:schemeClr val="tx1"/>
            </a:solidFill>
          </a:ln>
        </p:spPr>
        <p:txBody>
          <a:bodyPr/>
          <a:lstStyle/>
          <a:p>
            <a:pPr marL="0" indent="0">
              <a:buNone/>
            </a:pPr>
            <a:endParaRPr lang="en-GB" dirty="0" smtClean="0"/>
          </a:p>
          <a:p>
            <a:pPr marL="0" indent="0" algn="ctr">
              <a:buNone/>
            </a:pPr>
            <a:r>
              <a:rPr lang="en-GB" sz="2800" dirty="0" smtClean="0"/>
              <a:t>Narrative Recounts, Problem Questions</a:t>
            </a:r>
          </a:p>
          <a:p>
            <a:pPr marL="0" indent="0" algn="ctr">
              <a:buNone/>
            </a:pPr>
            <a:endParaRPr lang="en-GB" sz="2800" dirty="0"/>
          </a:p>
          <a:p>
            <a:pPr marL="0" indent="0">
              <a:buNone/>
            </a:pPr>
            <a:endParaRPr lang="en-GB" dirty="0"/>
          </a:p>
        </p:txBody>
      </p:sp>
    </p:spTree>
    <p:extLst>
      <p:ext uri="{BB962C8B-B14F-4D97-AF65-F5344CB8AC3E}">
        <p14:creationId xmlns:p14="http://schemas.microsoft.com/office/powerpoint/2010/main" val="246510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687448"/>
            <a:ext cx="7992888" cy="2677656"/>
          </a:xfrm>
          <a:prstGeom prst="rect">
            <a:avLst/>
          </a:prstGeom>
          <a:noFill/>
        </p:spPr>
        <p:txBody>
          <a:bodyPr wrap="square" rtlCol="0">
            <a:spAutoFit/>
          </a:bodyPr>
          <a:lstStyle/>
          <a:p>
            <a:r>
              <a:rPr lang="en-GB" dirty="0"/>
              <a:t>When </a:t>
            </a:r>
            <a:r>
              <a:rPr lang="en-GB" u="sng" dirty="0"/>
              <a:t>we</a:t>
            </a:r>
            <a:r>
              <a:rPr lang="en-GB" dirty="0"/>
              <a:t> got to the hospital </a:t>
            </a:r>
            <a:r>
              <a:rPr lang="en-GB" u="sng" dirty="0"/>
              <a:t>we</a:t>
            </a:r>
            <a:r>
              <a:rPr lang="en-GB" dirty="0"/>
              <a:t> </a:t>
            </a:r>
            <a:r>
              <a:rPr lang="en-GB" u="sng" dirty="0"/>
              <a:t>realised</a:t>
            </a:r>
            <a:r>
              <a:rPr lang="en-GB" dirty="0"/>
              <a:t> </a:t>
            </a:r>
            <a:r>
              <a:rPr lang="en-GB" u="sng" dirty="0"/>
              <a:t>^</a:t>
            </a:r>
            <a:r>
              <a:rPr lang="en-GB" dirty="0"/>
              <a:t> </a:t>
            </a:r>
            <a:r>
              <a:rPr lang="en-GB" u="sng" dirty="0"/>
              <a:t>we</a:t>
            </a:r>
            <a:r>
              <a:rPr lang="en-GB" dirty="0"/>
              <a:t> were not needed and the injured were being taken to another hospital. Just before midnight </a:t>
            </a:r>
            <a:r>
              <a:rPr lang="en-GB" u="sng" dirty="0"/>
              <a:t>I</a:t>
            </a:r>
            <a:r>
              <a:rPr lang="en-GB" dirty="0"/>
              <a:t> </a:t>
            </a:r>
            <a:r>
              <a:rPr lang="en-GB" u="sng" dirty="0"/>
              <a:t>thanked </a:t>
            </a:r>
            <a:r>
              <a:rPr lang="en-GB" dirty="0"/>
              <a:t>the doctors for the kindness ^ they had shown me over the past eight weeks and </a:t>
            </a:r>
            <a:r>
              <a:rPr lang="en-GB" u="sng" dirty="0"/>
              <a:t>said</a:t>
            </a:r>
            <a:r>
              <a:rPr lang="en-GB" dirty="0"/>
              <a:t> goodbye. </a:t>
            </a:r>
            <a:r>
              <a:rPr lang="en-GB" u="sng" dirty="0"/>
              <a:t>I</a:t>
            </a:r>
            <a:r>
              <a:rPr lang="en-GB" dirty="0"/>
              <a:t> would </a:t>
            </a:r>
            <a:r>
              <a:rPr lang="en-GB" u="sng" dirty="0"/>
              <a:t>love</a:t>
            </a:r>
            <a:r>
              <a:rPr lang="en-GB" dirty="0"/>
              <a:t> to </a:t>
            </a:r>
            <a:r>
              <a:rPr lang="en-GB" u="sng" dirty="0"/>
              <a:t>recommend</a:t>
            </a:r>
            <a:r>
              <a:rPr lang="en-GB" dirty="0"/>
              <a:t> my elective because </a:t>
            </a:r>
            <a:r>
              <a:rPr lang="en-GB" u="sng" dirty="0"/>
              <a:t>I</a:t>
            </a:r>
            <a:r>
              <a:rPr lang="en-GB" dirty="0"/>
              <a:t> </a:t>
            </a:r>
            <a:r>
              <a:rPr lang="en-GB" u="sng" dirty="0"/>
              <a:t>did</a:t>
            </a:r>
            <a:r>
              <a:rPr lang="en-GB" dirty="0"/>
              <a:t> thoroughly </a:t>
            </a:r>
            <a:r>
              <a:rPr lang="en-GB" u="sng" dirty="0"/>
              <a:t>enjoy</a:t>
            </a:r>
            <a:r>
              <a:rPr lang="en-GB" dirty="0"/>
              <a:t> it but </a:t>
            </a:r>
            <a:r>
              <a:rPr lang="en-GB" u="sng" dirty="0"/>
              <a:t>I</a:t>
            </a:r>
            <a:r>
              <a:rPr lang="en-GB" dirty="0"/>
              <a:t> will have to </a:t>
            </a:r>
            <a:r>
              <a:rPr lang="en-GB" u="sng" dirty="0"/>
              <a:t>state</a:t>
            </a:r>
            <a:r>
              <a:rPr lang="en-GB" dirty="0"/>
              <a:t> truthfully that Egypt is currently not safe to visit. </a:t>
            </a:r>
          </a:p>
        </p:txBody>
      </p:sp>
      <p:sp>
        <p:nvSpPr>
          <p:cNvPr id="3" name="TextBox 2"/>
          <p:cNvSpPr txBox="1"/>
          <p:nvPr/>
        </p:nvSpPr>
        <p:spPr>
          <a:xfrm>
            <a:off x="2540174" y="5661248"/>
            <a:ext cx="6408712" cy="461665"/>
          </a:xfrm>
          <a:prstGeom prst="rect">
            <a:avLst/>
          </a:prstGeom>
          <a:noFill/>
        </p:spPr>
        <p:txBody>
          <a:bodyPr wrap="square" rtlCol="0">
            <a:spAutoFit/>
          </a:bodyPr>
          <a:lstStyle/>
          <a:p>
            <a:r>
              <a:rPr lang="en-GB" dirty="0"/>
              <a:t>Medicine Narrative </a:t>
            </a:r>
            <a:r>
              <a:rPr lang="en-GB" dirty="0" smtClean="0"/>
              <a:t>Recount, Score = 20.3 </a:t>
            </a:r>
            <a:endParaRPr lang="en-GB" dirty="0"/>
          </a:p>
        </p:txBody>
      </p:sp>
      <p:sp>
        <p:nvSpPr>
          <p:cNvPr id="4" name="Title 3"/>
          <p:cNvSpPr>
            <a:spLocks noGrp="1"/>
          </p:cNvSpPr>
          <p:nvPr>
            <p:ph type="title"/>
          </p:nvPr>
        </p:nvSpPr>
        <p:spPr/>
        <p:txBody>
          <a:bodyPr/>
          <a:lstStyle/>
          <a:p>
            <a:r>
              <a:rPr lang="en-GB" b="1" dirty="0"/>
              <a:t>Personal Stance</a:t>
            </a:r>
            <a:endParaRPr lang="en-GB" dirty="0"/>
          </a:p>
        </p:txBody>
      </p:sp>
      <p:sp>
        <p:nvSpPr>
          <p:cNvPr id="5" name="Content Placeholder 4"/>
          <p:cNvSpPr>
            <a:spLocks noGrp="1"/>
          </p:cNvSpPr>
          <p:nvPr>
            <p:ph idx="1"/>
          </p:nvPr>
        </p:nvSpPr>
        <p:spPr>
          <a:xfrm>
            <a:off x="467544" y="1371600"/>
            <a:ext cx="8219256" cy="4754563"/>
          </a:xfrm>
        </p:spPr>
        <p:txBody>
          <a:bodyPr/>
          <a:lstStyle/>
          <a:p>
            <a:pPr marL="0" indent="0">
              <a:buNone/>
            </a:pPr>
            <a:endParaRPr lang="en-GB" dirty="0"/>
          </a:p>
        </p:txBody>
      </p:sp>
    </p:spTree>
    <p:extLst>
      <p:ext uri="{BB962C8B-B14F-4D97-AF65-F5344CB8AC3E}">
        <p14:creationId xmlns:p14="http://schemas.microsoft.com/office/powerpoint/2010/main" val="35941238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01688" y="1996966"/>
            <a:ext cx="8280920" cy="3477875"/>
          </a:xfrm>
          <a:prstGeom prst="rect">
            <a:avLst/>
          </a:prstGeom>
          <a:noFill/>
        </p:spPr>
        <p:txBody>
          <a:bodyPr wrap="square" rtlCol="0">
            <a:spAutoFit/>
          </a:bodyPr>
          <a:lstStyle/>
          <a:p>
            <a:r>
              <a:rPr lang="en-GB" sz="2800" dirty="0"/>
              <a:t>Due to the lack of force used to actually attempt to acquire the 'phone (the force used </a:t>
            </a:r>
            <a:r>
              <a:rPr lang="en-GB" sz="2800" u="sng" dirty="0"/>
              <a:t>was</a:t>
            </a:r>
            <a:r>
              <a:rPr lang="en-GB" sz="2800" dirty="0"/>
              <a:t> entirely independent of this act), </a:t>
            </a:r>
            <a:r>
              <a:rPr lang="en-GB" sz="2800" u="sng" dirty="0"/>
              <a:t>I</a:t>
            </a:r>
            <a:r>
              <a:rPr lang="en-GB" sz="2800" dirty="0"/>
              <a:t> </a:t>
            </a:r>
            <a:r>
              <a:rPr lang="en-GB" sz="2800" u="sng" dirty="0"/>
              <a:t>think</a:t>
            </a:r>
            <a:r>
              <a:rPr lang="en-GB" sz="2800" dirty="0"/>
              <a:t> it unlikely that attempted robbery would be the charge. Amy's attempt </a:t>
            </a:r>
            <a:r>
              <a:rPr lang="en-GB" sz="2800" u="sng" dirty="0"/>
              <a:t>was</a:t>
            </a:r>
            <a:r>
              <a:rPr lang="en-GB" sz="2800" dirty="0"/>
              <a:t> a complete one (meaning that she </a:t>
            </a:r>
            <a:r>
              <a:rPr lang="en-GB" sz="2800" u="sng" dirty="0"/>
              <a:t>carried out</a:t>
            </a:r>
            <a:r>
              <a:rPr lang="en-GB" sz="2800" dirty="0"/>
              <a:t> the whole act, but simply </a:t>
            </a:r>
            <a:r>
              <a:rPr lang="en-GB" sz="2800" u="sng" dirty="0"/>
              <a:t>did not reach</a:t>
            </a:r>
            <a:r>
              <a:rPr lang="en-GB" sz="2800" dirty="0"/>
              <a:t> the outcome </a:t>
            </a:r>
            <a:r>
              <a:rPr lang="en-GB" sz="2800" u="sng" dirty="0"/>
              <a:t>^ </a:t>
            </a:r>
            <a:r>
              <a:rPr lang="en-GB" sz="2800" dirty="0"/>
              <a:t>she </a:t>
            </a:r>
            <a:r>
              <a:rPr lang="en-GB" sz="2800" u="sng" dirty="0"/>
              <a:t>had desired</a:t>
            </a:r>
            <a:r>
              <a:rPr lang="en-GB" sz="2800" dirty="0"/>
              <a:t>). </a:t>
            </a:r>
          </a:p>
          <a:p>
            <a:endParaRPr lang="en-GB" dirty="0"/>
          </a:p>
        </p:txBody>
      </p:sp>
      <p:sp>
        <p:nvSpPr>
          <p:cNvPr id="9" name="TextBox 8"/>
          <p:cNvSpPr txBox="1"/>
          <p:nvPr/>
        </p:nvSpPr>
        <p:spPr>
          <a:xfrm>
            <a:off x="3131840" y="5949280"/>
            <a:ext cx="6192688" cy="461665"/>
          </a:xfrm>
          <a:prstGeom prst="rect">
            <a:avLst/>
          </a:prstGeom>
          <a:noFill/>
        </p:spPr>
        <p:txBody>
          <a:bodyPr wrap="square" rtlCol="0">
            <a:spAutoFit/>
          </a:bodyPr>
          <a:lstStyle/>
          <a:p>
            <a:r>
              <a:rPr lang="en-GB" dirty="0"/>
              <a:t>Law Problem </a:t>
            </a:r>
            <a:r>
              <a:rPr lang="en-GB" dirty="0" smtClean="0"/>
              <a:t>Question, Score = 7.9</a:t>
            </a:r>
            <a:endParaRPr lang="en-GB" dirty="0"/>
          </a:p>
        </p:txBody>
      </p:sp>
      <p:sp>
        <p:nvSpPr>
          <p:cNvPr id="10" name="Title 9"/>
          <p:cNvSpPr>
            <a:spLocks noGrp="1"/>
          </p:cNvSpPr>
          <p:nvPr>
            <p:ph type="title"/>
          </p:nvPr>
        </p:nvSpPr>
        <p:spPr/>
        <p:txBody>
          <a:bodyPr/>
          <a:lstStyle/>
          <a:p>
            <a:r>
              <a:rPr lang="en-GB" b="1" dirty="0"/>
              <a:t>Personal Stance</a:t>
            </a:r>
            <a:endParaRPr lang="en-GB" dirty="0"/>
          </a:p>
        </p:txBody>
      </p:sp>
      <p:sp>
        <p:nvSpPr>
          <p:cNvPr id="11" name="Content Placeholder 10"/>
          <p:cNvSpPr>
            <a:spLocks noGrp="1"/>
          </p:cNvSpPr>
          <p:nvPr>
            <p:ph idx="1"/>
          </p:nvPr>
        </p:nvSpPr>
        <p:spPr/>
        <p:txBody>
          <a:bodyPr/>
          <a:lstStyle/>
          <a:p>
            <a:endParaRPr lang="en-GB" dirty="0"/>
          </a:p>
        </p:txBody>
      </p:sp>
    </p:spTree>
    <p:extLst>
      <p:ext uri="{BB962C8B-B14F-4D97-AF65-F5344CB8AC3E}">
        <p14:creationId xmlns:p14="http://schemas.microsoft.com/office/powerpoint/2010/main" val="35890812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8388" y="5530850"/>
            <a:ext cx="804862"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6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8550" y="3171825"/>
            <a:ext cx="86995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667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23138" y="3933825"/>
            <a:ext cx="900112" cy="814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42" name="Rectangle 2"/>
          <p:cNvSpPr>
            <a:spLocks noGrp="1" noChangeArrowheads="1"/>
          </p:cNvSpPr>
          <p:nvPr>
            <p:ph type="title" idx="4294967295"/>
          </p:nvPr>
        </p:nvSpPr>
        <p:spPr/>
        <p:txBody>
          <a:bodyPr rtlCol="0" anchor="b">
            <a:normAutofit fontScale="90000"/>
          </a:bodyPr>
          <a:lstStyle/>
          <a:p>
            <a:pPr eaLnBrk="1" fontAlgn="auto" hangingPunct="1">
              <a:spcAft>
                <a:spcPts val="0"/>
              </a:spcAft>
              <a:defRPr/>
            </a:pPr>
            <a:r>
              <a:rPr lang="en-GB" sz="4000" dirty="0" smtClean="0">
                <a:latin typeface="Arial Rounded MT Bold" pitchFamily="34" charset="0"/>
              </a:rPr>
              <a:t>The 13 ‘genre </a:t>
            </a:r>
            <a:r>
              <a:rPr lang="en-GB" sz="4000" dirty="0">
                <a:latin typeface="Arial Rounded MT Bold" pitchFamily="34" charset="0"/>
              </a:rPr>
              <a:t>families’, </a:t>
            </a:r>
            <a:r>
              <a:rPr lang="en-GB" sz="4000" dirty="0" smtClean="0">
                <a:latin typeface="Arial Rounded MT Bold" pitchFamily="34" charset="0"/>
              </a:rPr>
              <a:t/>
            </a:r>
            <a:br>
              <a:rPr lang="en-GB" sz="4000" dirty="0" smtClean="0">
                <a:latin typeface="Arial Rounded MT Bold" pitchFamily="34" charset="0"/>
              </a:rPr>
            </a:br>
            <a:r>
              <a:rPr lang="en-GB" sz="4000" dirty="0" smtClean="0">
                <a:latin typeface="Arial Rounded MT Bold" pitchFamily="34" charset="0"/>
              </a:rPr>
              <a:t>linked </a:t>
            </a:r>
            <a:r>
              <a:rPr lang="en-GB" sz="4000" dirty="0">
                <a:latin typeface="Arial Rounded MT Bold" pitchFamily="34" charset="0"/>
              </a:rPr>
              <a:t>to 5 social purposes</a:t>
            </a:r>
          </a:p>
        </p:txBody>
      </p:sp>
      <p:graphicFrame>
        <p:nvGraphicFramePr>
          <p:cNvPr id="58409" name="Group 41"/>
          <p:cNvGraphicFramePr>
            <a:graphicFrameLocks noGrp="1"/>
          </p:cNvGraphicFramePr>
          <p:nvPr>
            <p:ph idx="4294967295"/>
          </p:nvPr>
        </p:nvGraphicFramePr>
        <p:xfrm>
          <a:off x="531813" y="1614488"/>
          <a:ext cx="7786688" cy="4695825"/>
        </p:xfrm>
        <a:graphic>
          <a:graphicData uri="http://schemas.openxmlformats.org/drawingml/2006/table">
            <a:tbl>
              <a:tblPr/>
              <a:tblGrid>
                <a:gridCol w="3893344"/>
                <a:gridCol w="3893344"/>
              </a:tblGrid>
              <a:tr h="579149">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3200" b="1" i="0" u="none" strike="noStrike" cap="none" normalizeH="0" baseline="0" dirty="0" smtClean="0">
                          <a:ln>
                            <a:noFill/>
                          </a:ln>
                          <a:solidFill>
                            <a:schemeClr val="tx1"/>
                          </a:solidFill>
                          <a:effectLst/>
                          <a:latin typeface="Calibri" pitchFamily="34" charset="0"/>
                        </a:rPr>
                        <a:t>Genre families</a:t>
                      </a:r>
                    </a:p>
                  </a:txBody>
                  <a:tcPr marL="91434" marR="91434"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3200" b="1" i="0" u="none" strike="noStrike" cap="none" normalizeH="0" baseline="0" dirty="0" smtClean="0">
                          <a:ln>
                            <a:noFill/>
                          </a:ln>
                          <a:solidFill>
                            <a:schemeClr val="tx1"/>
                          </a:solidFill>
                          <a:effectLst/>
                          <a:latin typeface="Calibri" pitchFamily="34" charset="0"/>
                        </a:rPr>
                        <a:t>Purposes</a:t>
                      </a:r>
                    </a:p>
                  </a:txBody>
                  <a:tcPr marL="91434" marR="91434"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8142">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800" b="0" i="1" u="none" strike="noStrike" cap="none" normalizeH="0" baseline="0" dirty="0" smtClean="0">
                          <a:ln>
                            <a:noFill/>
                          </a:ln>
                          <a:solidFill>
                            <a:schemeClr val="tx1"/>
                          </a:solidFill>
                          <a:effectLst/>
                          <a:latin typeface="Arial Rounded MT Bold" pitchFamily="34" charset="0"/>
                        </a:rPr>
                        <a:t>Exercises</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800" b="0" i="1" u="none" strike="noStrike" cap="none" normalizeH="0" baseline="0" dirty="0" smtClean="0">
                          <a:ln>
                            <a:noFill/>
                          </a:ln>
                          <a:solidFill>
                            <a:schemeClr val="tx1"/>
                          </a:solidFill>
                          <a:effectLst/>
                          <a:latin typeface="Arial Rounded MT Bold" pitchFamily="34" charset="0"/>
                        </a:rPr>
                        <a:t>Explanations</a:t>
                      </a:r>
                    </a:p>
                  </a:txBody>
                  <a:tcPr marL="91434" marR="91434"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800" b="0" i="0" u="none" strike="noStrike" cap="none" normalizeH="0" baseline="0" dirty="0" smtClean="0">
                          <a:ln>
                            <a:noFill/>
                          </a:ln>
                          <a:solidFill>
                            <a:schemeClr val="tx1"/>
                          </a:solidFill>
                          <a:effectLst/>
                          <a:latin typeface="Arial Rounded MT Bold" pitchFamily="34" charset="0"/>
                        </a:rPr>
                        <a:t>Demonstrating knowledge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800" b="0" i="0" u="none" strike="noStrike" cap="none" normalizeH="0" baseline="0" dirty="0" smtClean="0">
                          <a:ln>
                            <a:noFill/>
                          </a:ln>
                          <a:solidFill>
                            <a:schemeClr val="tx1"/>
                          </a:solidFill>
                          <a:effectLst/>
                          <a:latin typeface="Arial Rounded MT Bold" pitchFamily="34" charset="0"/>
                        </a:rPr>
                        <a:t>and understanding</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100" b="0" i="0" u="none" strike="noStrike" cap="none" normalizeH="0" baseline="0" dirty="0" smtClean="0">
                        <a:ln>
                          <a:noFill/>
                        </a:ln>
                        <a:solidFill>
                          <a:schemeClr val="tx1"/>
                        </a:solidFill>
                        <a:effectLst/>
                        <a:latin typeface="Arial Rounded MT Bold" pitchFamily="34" charset="0"/>
                      </a:endParaRPr>
                    </a:p>
                  </a:txBody>
                  <a:tcPr marL="91434" marR="91434"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740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800" b="0" i="1" u="none" strike="noStrike" cap="none" normalizeH="0" baseline="0" dirty="0" smtClean="0">
                          <a:ln>
                            <a:noFill/>
                          </a:ln>
                          <a:solidFill>
                            <a:schemeClr val="tx1"/>
                          </a:solidFill>
                          <a:effectLst/>
                          <a:latin typeface="Arial Rounded MT Bold" pitchFamily="34" charset="0"/>
                        </a:rPr>
                        <a:t>Critique</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800" b="0" i="1" u="none" strike="noStrike" cap="none" normalizeH="0" baseline="0" dirty="0" smtClean="0">
                          <a:ln>
                            <a:noFill/>
                          </a:ln>
                          <a:solidFill>
                            <a:schemeClr val="tx1"/>
                          </a:solidFill>
                          <a:effectLst/>
                          <a:latin typeface="Arial Rounded MT Bold" pitchFamily="34" charset="0"/>
                        </a:rPr>
                        <a:t>Essay</a:t>
                      </a:r>
                    </a:p>
                  </a:txBody>
                  <a:tcPr marL="91434" marR="91434"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800" b="0" i="0" u="none" strike="noStrike" cap="none" normalizeH="0" baseline="0" dirty="0" smtClean="0">
                          <a:ln>
                            <a:noFill/>
                          </a:ln>
                          <a:solidFill>
                            <a:schemeClr val="tx1"/>
                          </a:solidFill>
                          <a:effectLst/>
                          <a:latin typeface="Arial Rounded MT Bold" pitchFamily="34" charset="0"/>
                        </a:rPr>
                        <a:t>Developing powers of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800" b="0" i="0" u="none" strike="noStrike" cap="none" normalizeH="0" baseline="0" dirty="0" smtClean="0">
                          <a:ln>
                            <a:noFill/>
                          </a:ln>
                          <a:solidFill>
                            <a:schemeClr val="tx1"/>
                          </a:solidFill>
                          <a:effectLst/>
                          <a:latin typeface="Arial Rounded MT Bold" pitchFamily="34" charset="0"/>
                        </a:rPr>
                        <a:t>independent reasoning</a:t>
                      </a:r>
                    </a:p>
                  </a:txBody>
                  <a:tcPr marL="91434" marR="91434"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498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800" b="0" i="1" u="none" strike="noStrike" cap="none" normalizeH="0" baseline="0" dirty="0" smtClean="0">
                          <a:ln>
                            <a:noFill/>
                          </a:ln>
                          <a:solidFill>
                            <a:schemeClr val="tx1"/>
                          </a:solidFill>
                          <a:effectLst/>
                          <a:latin typeface="Arial Rounded MT Bold" pitchFamily="34" charset="0"/>
                        </a:rPr>
                        <a:t>Literature Survey, Methodology Recount, Research Report</a:t>
                      </a:r>
                    </a:p>
                  </a:txBody>
                  <a:tcPr marL="91434" marR="91434"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800" b="0" i="0" u="none" strike="noStrike" cap="none" normalizeH="0" baseline="0" dirty="0" smtClean="0">
                          <a:ln>
                            <a:noFill/>
                          </a:ln>
                          <a:solidFill>
                            <a:schemeClr val="tx1"/>
                          </a:solidFill>
                          <a:effectLst/>
                          <a:latin typeface="Arial Rounded MT Bold" pitchFamily="34" charset="0"/>
                        </a:rPr>
                        <a:t>Building research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800" b="0" i="0" u="none" strike="noStrike" cap="none" normalizeH="0" baseline="0" dirty="0" smtClean="0">
                          <a:ln>
                            <a:noFill/>
                          </a:ln>
                          <a:solidFill>
                            <a:schemeClr val="tx1"/>
                          </a:solidFill>
                          <a:effectLst/>
                          <a:latin typeface="Arial Rounded MT Bold" pitchFamily="34" charset="0"/>
                        </a:rPr>
                        <a:t>skills</a:t>
                      </a:r>
                    </a:p>
                  </a:txBody>
                  <a:tcPr marL="91434" marR="91434"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4449">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800" b="0" i="1" u="none" strike="noStrike" cap="none" normalizeH="0" baseline="0" dirty="0" smtClean="0">
                          <a:ln>
                            <a:noFill/>
                          </a:ln>
                          <a:solidFill>
                            <a:schemeClr val="tx1"/>
                          </a:solidFill>
                          <a:effectLst/>
                          <a:latin typeface="Arial Rounded MT Bold" pitchFamily="34" charset="0"/>
                        </a:rPr>
                        <a:t>Case Study, Design Specification, Problem Question, Proposal</a:t>
                      </a:r>
                    </a:p>
                  </a:txBody>
                  <a:tcPr marL="91434" marR="91434"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800" b="0" i="0" u="none" strike="noStrike" cap="none" normalizeH="0" baseline="0" dirty="0" smtClean="0">
                          <a:ln>
                            <a:noFill/>
                          </a:ln>
                          <a:solidFill>
                            <a:schemeClr val="tx1"/>
                          </a:solidFill>
                          <a:effectLst/>
                          <a:latin typeface="Arial Rounded MT Bold" pitchFamily="34" charset="0"/>
                        </a:rPr>
                        <a:t>Preparing for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800" b="0" i="0" u="none" strike="noStrike" cap="none" normalizeH="0" baseline="0" dirty="0" smtClean="0">
                          <a:ln>
                            <a:noFill/>
                          </a:ln>
                          <a:solidFill>
                            <a:schemeClr val="tx1"/>
                          </a:solidFill>
                          <a:effectLst/>
                          <a:latin typeface="Arial Rounded MT Bold" pitchFamily="34" charset="0"/>
                        </a:rPr>
                        <a:t>professional  practice</a:t>
                      </a:r>
                    </a:p>
                  </a:txBody>
                  <a:tcPr marL="91434" marR="91434"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1702">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800" b="0" i="1" u="none" strike="noStrike" cap="none" normalizeH="0" baseline="0" dirty="0" smtClean="0">
                          <a:ln>
                            <a:noFill/>
                          </a:ln>
                          <a:solidFill>
                            <a:schemeClr val="tx1"/>
                          </a:solidFill>
                          <a:effectLst/>
                          <a:latin typeface="Arial Rounded MT Bold" pitchFamily="34" charset="0"/>
                        </a:rPr>
                        <a:t>Narrative Recount, Empathy Writing</a:t>
                      </a:r>
                    </a:p>
                  </a:txBody>
                  <a:tcPr marL="91434" marR="91434"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800" b="0" i="0" u="none" strike="noStrike" cap="none" normalizeH="0" baseline="0" dirty="0" smtClean="0">
                          <a:ln>
                            <a:noFill/>
                          </a:ln>
                          <a:solidFill>
                            <a:schemeClr val="tx1"/>
                          </a:solidFill>
                          <a:effectLst/>
                          <a:latin typeface="Arial Rounded MT Bold" pitchFamily="34" charset="0"/>
                        </a:rPr>
                        <a:t>Writing for oneself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800" b="0" i="0" u="none" strike="noStrike" cap="none" normalizeH="0" baseline="0" dirty="0" smtClean="0">
                          <a:ln>
                            <a:noFill/>
                          </a:ln>
                          <a:solidFill>
                            <a:schemeClr val="tx1"/>
                          </a:solidFill>
                          <a:effectLst/>
                          <a:latin typeface="Arial Rounded MT Bold" pitchFamily="34" charset="0"/>
                        </a:rPr>
                        <a:t>and others</a:t>
                      </a:r>
                    </a:p>
                  </a:txBody>
                  <a:tcPr marL="91434" marR="91434"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56701" name="Picture 35" descr="SNAGHTML2177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18388" y="2276475"/>
            <a:ext cx="7080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702" name="Picture 3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02513" y="4748213"/>
            <a:ext cx="741362"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94586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000437"/>
            <a:ext cx="7355144" cy="2395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0715" y="4308475"/>
            <a:ext cx="2627313"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563272" y="5105400"/>
            <a:ext cx="2362200" cy="646331"/>
          </a:xfrm>
          <a:prstGeom prst="rect">
            <a:avLst/>
          </a:prstGeom>
        </p:spPr>
        <p:txBody>
          <a:bodyPr wrap="square">
            <a:spAutoFit/>
          </a:bodyPr>
          <a:lstStyle/>
          <a:p>
            <a:pPr algn="ctr"/>
            <a:r>
              <a:rPr lang="en-GB" dirty="0" smtClean="0"/>
              <a:t>disciplines  </a:t>
            </a:r>
            <a:r>
              <a:rPr lang="en-GB" dirty="0"/>
              <a:t>statistically significant (p&lt;0.0001). </a:t>
            </a:r>
          </a:p>
        </p:txBody>
      </p:sp>
    </p:spTree>
    <p:extLst>
      <p:ext uri="{BB962C8B-B14F-4D97-AF65-F5344CB8AC3E}">
        <p14:creationId xmlns:p14="http://schemas.microsoft.com/office/powerpoint/2010/main" val="34059129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000437"/>
            <a:ext cx="7355144" cy="2395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Callout 1"/>
          <p:cNvSpPr/>
          <p:nvPr/>
        </p:nvSpPr>
        <p:spPr>
          <a:xfrm>
            <a:off x="1905000" y="381000"/>
            <a:ext cx="3962400" cy="1219200"/>
          </a:xfrm>
          <a:prstGeom prst="wedgeEllipseCallout">
            <a:avLst>
              <a:gd name="adj1" fmla="val 27542"/>
              <a:gd name="adj2" fmla="val 87593"/>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2819400" y="609600"/>
            <a:ext cx="2382172" cy="1200329"/>
          </a:xfrm>
          <a:prstGeom prst="rect">
            <a:avLst/>
          </a:prstGeom>
          <a:noFill/>
        </p:spPr>
        <p:txBody>
          <a:bodyPr wrap="square" rtlCol="0">
            <a:spAutoFit/>
          </a:bodyPr>
          <a:lstStyle/>
          <a:p>
            <a:pPr algn="ctr"/>
            <a:r>
              <a:rPr lang="en-GB" dirty="0"/>
              <a:t>Student writing becomes progressively </a:t>
            </a:r>
            <a:r>
              <a:rPr lang="en-GB" dirty="0" smtClean="0"/>
              <a:t>less ‘personal’</a:t>
            </a:r>
            <a:endParaRPr lang="en-GB" dirty="0"/>
          </a:p>
          <a:p>
            <a:endParaRPr lang="en-GB"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0715" y="4308475"/>
            <a:ext cx="2627313"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563272" y="5186362"/>
            <a:ext cx="2362200" cy="646331"/>
          </a:xfrm>
          <a:prstGeom prst="rect">
            <a:avLst/>
          </a:prstGeom>
        </p:spPr>
        <p:txBody>
          <a:bodyPr wrap="square">
            <a:spAutoFit/>
          </a:bodyPr>
          <a:lstStyle/>
          <a:p>
            <a:pPr algn="ctr"/>
            <a:r>
              <a:rPr lang="en-GB" dirty="0" smtClean="0"/>
              <a:t>disciplines </a:t>
            </a:r>
            <a:r>
              <a:rPr lang="en-GB" dirty="0"/>
              <a:t>statistically significant (p&lt;0.0001). </a:t>
            </a:r>
          </a:p>
        </p:txBody>
      </p:sp>
    </p:spTree>
    <p:extLst>
      <p:ext uri="{BB962C8B-B14F-4D97-AF65-F5344CB8AC3E}">
        <p14:creationId xmlns:p14="http://schemas.microsoft.com/office/powerpoint/2010/main" val="4265206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Compare</a:t>
            </a:r>
            <a:endParaRPr lang="en-GB" dirty="0"/>
          </a:p>
        </p:txBody>
      </p:sp>
      <p:sp>
        <p:nvSpPr>
          <p:cNvPr id="6" name="Content Placeholder 5"/>
          <p:cNvSpPr>
            <a:spLocks noGrp="1"/>
          </p:cNvSpPr>
          <p:nvPr>
            <p:ph idx="1"/>
          </p:nvPr>
        </p:nvSpPr>
        <p:spPr>
          <a:xfrm>
            <a:off x="457200" y="1600201"/>
            <a:ext cx="8147248" cy="3989040"/>
          </a:xfrm>
        </p:spPr>
        <p:txBody>
          <a:bodyPr/>
          <a:lstStyle/>
          <a:p>
            <a:pPr marL="0" indent="0">
              <a:buNone/>
            </a:pPr>
            <a:r>
              <a:rPr lang="en-GB" dirty="0"/>
              <a:t>A tree stands 4m high and 2m in front (south of) the proposed canopy roof. At different times of the day throughout the year the sun will cast a shadow of the tree onto the PV system installed on the proposed canopy roof. On most days this particular tree location forms shadows across the roof starting around midday and then on throughout the afternoon</a:t>
            </a:r>
            <a:r>
              <a:rPr lang="en-GB" i="1" dirty="0"/>
              <a:t>. </a:t>
            </a:r>
            <a:endParaRPr lang="en-GB" dirty="0"/>
          </a:p>
        </p:txBody>
      </p:sp>
      <p:sp>
        <p:nvSpPr>
          <p:cNvPr id="7" name="TextBox 6"/>
          <p:cNvSpPr txBox="1"/>
          <p:nvPr/>
        </p:nvSpPr>
        <p:spPr>
          <a:xfrm>
            <a:off x="2483768" y="6093296"/>
            <a:ext cx="6660232" cy="461665"/>
          </a:xfrm>
          <a:prstGeom prst="rect">
            <a:avLst/>
          </a:prstGeom>
          <a:noFill/>
        </p:spPr>
        <p:txBody>
          <a:bodyPr wrap="square" rtlCol="0">
            <a:spAutoFit/>
          </a:bodyPr>
          <a:lstStyle/>
          <a:p>
            <a:r>
              <a:rPr lang="en-GB" dirty="0" smtClean="0"/>
              <a:t>Engineering Design Specification, Score = -8</a:t>
            </a:r>
            <a:endParaRPr lang="en-GB" dirty="0"/>
          </a:p>
        </p:txBody>
      </p:sp>
    </p:spTree>
    <p:extLst>
      <p:ext uri="{BB962C8B-B14F-4D97-AF65-F5344CB8AC3E}">
        <p14:creationId xmlns:p14="http://schemas.microsoft.com/office/powerpoint/2010/main" val="2709950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Compare</a:t>
            </a:r>
            <a:endParaRPr lang="en-GB" dirty="0"/>
          </a:p>
        </p:txBody>
      </p:sp>
      <p:sp>
        <p:nvSpPr>
          <p:cNvPr id="6" name="Content Placeholder 5"/>
          <p:cNvSpPr>
            <a:spLocks noGrp="1"/>
          </p:cNvSpPr>
          <p:nvPr>
            <p:ph idx="1"/>
          </p:nvPr>
        </p:nvSpPr>
        <p:spPr>
          <a:xfrm>
            <a:off x="457200" y="1600201"/>
            <a:ext cx="8147248" cy="3989040"/>
          </a:xfrm>
        </p:spPr>
        <p:txBody>
          <a:bodyPr/>
          <a:lstStyle/>
          <a:p>
            <a:pPr marL="0" indent="0">
              <a:buNone/>
            </a:pPr>
            <a:r>
              <a:rPr lang="en-GB" dirty="0"/>
              <a:t>A tree stands 4m high and 2m in front (south of) the proposed canopy roof. At different times of the day throughout the year the sun will cast a shadow of the tree onto the PV system installed on the proposed canopy roof. On most days this particular tree location forms shadows across the roof starting around midday and then on throughout the afternoon</a:t>
            </a:r>
            <a:r>
              <a:rPr lang="en-GB" i="1" dirty="0"/>
              <a:t>. </a:t>
            </a:r>
            <a:endParaRPr lang="en-GB" dirty="0"/>
          </a:p>
        </p:txBody>
      </p:sp>
      <p:sp>
        <p:nvSpPr>
          <p:cNvPr id="7" name="TextBox 6"/>
          <p:cNvSpPr txBox="1"/>
          <p:nvPr/>
        </p:nvSpPr>
        <p:spPr>
          <a:xfrm>
            <a:off x="2483768" y="6093296"/>
            <a:ext cx="6660232" cy="461665"/>
          </a:xfrm>
          <a:prstGeom prst="rect">
            <a:avLst/>
          </a:prstGeom>
          <a:noFill/>
        </p:spPr>
        <p:txBody>
          <a:bodyPr wrap="square" rtlCol="0">
            <a:spAutoFit/>
          </a:bodyPr>
          <a:lstStyle/>
          <a:p>
            <a:r>
              <a:rPr lang="en-GB" dirty="0" smtClean="0"/>
              <a:t>Engineering Design Specification, Score = -8</a:t>
            </a:r>
            <a:endParaRPr lang="en-GB" dirty="0"/>
          </a:p>
        </p:txBody>
      </p:sp>
      <p:sp>
        <p:nvSpPr>
          <p:cNvPr id="2" name="Oval Callout 1"/>
          <p:cNvSpPr/>
          <p:nvPr/>
        </p:nvSpPr>
        <p:spPr>
          <a:xfrm>
            <a:off x="5878488" y="333113"/>
            <a:ext cx="2808312" cy="2011362"/>
          </a:xfrm>
          <a:prstGeom prst="wedgeEllipseCallout">
            <a:avLst>
              <a:gd name="adj1" fmla="val -71647"/>
              <a:gd name="adj2" fmla="val 4941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110808" y="829517"/>
            <a:ext cx="2520280" cy="1200329"/>
          </a:xfrm>
          <a:prstGeom prst="rect">
            <a:avLst/>
          </a:prstGeom>
          <a:noFill/>
        </p:spPr>
        <p:txBody>
          <a:bodyPr wrap="square" rtlCol="0">
            <a:spAutoFit/>
          </a:bodyPr>
          <a:lstStyle/>
          <a:p>
            <a:pPr algn="ctr"/>
            <a:r>
              <a:rPr lang="en-US" sz="1800" dirty="0" smtClean="0"/>
              <a:t>No mental, stance, </a:t>
            </a:r>
            <a:r>
              <a:rPr lang="en-US" sz="1800" dirty="0" smtClean="0"/>
              <a:t>or communication </a:t>
            </a:r>
            <a:r>
              <a:rPr lang="en-US" sz="1800" dirty="0" smtClean="0"/>
              <a:t>verbs.</a:t>
            </a:r>
          </a:p>
          <a:p>
            <a:pPr algn="ctr"/>
            <a:r>
              <a:rPr lang="en-US" sz="1800" dirty="0" smtClean="0"/>
              <a:t>No past tense.</a:t>
            </a:r>
          </a:p>
          <a:p>
            <a:pPr algn="ctr"/>
            <a:r>
              <a:rPr lang="en-US" sz="1800" dirty="0" smtClean="0"/>
              <a:t>No 1</a:t>
            </a:r>
            <a:r>
              <a:rPr lang="en-US" sz="1800" baseline="30000" dirty="0" smtClean="0"/>
              <a:t>st</a:t>
            </a:r>
            <a:r>
              <a:rPr lang="en-US" sz="1800" dirty="0" smtClean="0"/>
              <a:t> person.</a:t>
            </a:r>
            <a:endParaRPr lang="en-US" sz="1800" dirty="0"/>
          </a:p>
        </p:txBody>
      </p:sp>
    </p:spTree>
    <p:extLst>
      <p:ext uri="{BB962C8B-B14F-4D97-AF65-F5344CB8AC3E}">
        <p14:creationId xmlns:p14="http://schemas.microsoft.com/office/powerpoint/2010/main" val="2796154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Dimension 3: Possible Events </a:t>
            </a:r>
            <a:r>
              <a:rPr lang="en-GB" b="1" dirty="0" smtClean="0"/>
              <a:t>vs. </a:t>
            </a:r>
            <a:r>
              <a:rPr lang="en-GB" b="1" dirty="0"/>
              <a:t>Completed Events</a:t>
            </a:r>
            <a:endParaRPr lang="en-GB" dirty="0"/>
          </a:p>
        </p:txBody>
      </p:sp>
      <p:sp>
        <p:nvSpPr>
          <p:cNvPr id="9" name="Text Placeholder 8"/>
          <p:cNvSpPr>
            <a:spLocks noGrp="1"/>
          </p:cNvSpPr>
          <p:nvPr>
            <p:ph type="body" idx="1"/>
          </p:nvPr>
        </p:nvSpPr>
        <p:spPr/>
        <p:txBody>
          <a:bodyPr/>
          <a:lstStyle/>
          <a:p>
            <a:pPr algn="ctr"/>
            <a:r>
              <a:rPr lang="en-GB" sz="2800" dirty="0"/>
              <a:t>Disciplinary Groupings</a:t>
            </a:r>
          </a:p>
        </p:txBody>
      </p:sp>
      <p:sp>
        <p:nvSpPr>
          <p:cNvPr id="7" name="Content Placeholder 6"/>
          <p:cNvSpPr>
            <a:spLocks noGrp="1"/>
          </p:cNvSpPr>
          <p:nvPr>
            <p:ph sz="half" idx="2"/>
          </p:nvPr>
        </p:nvSpPr>
        <p:spPr>
          <a:ln>
            <a:solidFill>
              <a:schemeClr val="tx1"/>
            </a:solidFill>
          </a:ln>
        </p:spPr>
        <p:txBody>
          <a:bodyPr/>
          <a:lstStyle/>
          <a:p>
            <a:pPr marL="0" indent="0" algn="ctr">
              <a:buNone/>
            </a:pPr>
            <a:endParaRPr lang="en-GB" dirty="0" smtClean="0"/>
          </a:p>
          <a:p>
            <a:pPr marL="0" indent="0" algn="ctr">
              <a:buNone/>
            </a:pPr>
            <a:r>
              <a:rPr lang="en-GB" sz="2800" dirty="0" smtClean="0"/>
              <a:t>Physical </a:t>
            </a:r>
            <a:r>
              <a:rPr lang="en-GB" sz="2800" dirty="0"/>
              <a:t>Sciences </a:t>
            </a:r>
            <a:r>
              <a:rPr lang="en-GB" sz="2800" dirty="0" smtClean="0"/>
              <a:t>1.5</a:t>
            </a:r>
            <a:endParaRPr lang="en-GB" sz="2800" dirty="0"/>
          </a:p>
          <a:p>
            <a:pPr marL="0" indent="0" algn="ctr">
              <a:buNone/>
            </a:pPr>
            <a:r>
              <a:rPr lang="en-GB" sz="2800" dirty="0"/>
              <a:t>Life Sciences </a:t>
            </a:r>
            <a:r>
              <a:rPr lang="en-GB" sz="2800" dirty="0" smtClean="0"/>
              <a:t>0.7</a:t>
            </a:r>
            <a:endParaRPr lang="en-GB" sz="2800" dirty="0"/>
          </a:p>
          <a:p>
            <a:pPr marL="0" indent="0" algn="ctr">
              <a:buNone/>
            </a:pPr>
            <a:r>
              <a:rPr lang="en-GB" sz="2800" dirty="0"/>
              <a:t>Social Sciences </a:t>
            </a:r>
            <a:r>
              <a:rPr lang="en-GB" sz="2800" dirty="0" smtClean="0"/>
              <a:t>0.1</a:t>
            </a:r>
            <a:endParaRPr lang="en-GB" sz="2800" dirty="0"/>
          </a:p>
          <a:p>
            <a:pPr marL="0" indent="0" algn="ctr">
              <a:buNone/>
            </a:pPr>
            <a:r>
              <a:rPr lang="en-GB" sz="2800" dirty="0"/>
              <a:t>Arts and Humanities </a:t>
            </a:r>
            <a:r>
              <a:rPr lang="en-GB" sz="2800" dirty="0" smtClean="0"/>
              <a:t>-2</a:t>
            </a:r>
            <a:endParaRPr lang="en-GB" sz="2800" dirty="0"/>
          </a:p>
          <a:p>
            <a:pPr marL="0" indent="0">
              <a:buNone/>
            </a:pPr>
            <a:endParaRPr lang="en-GB" dirty="0"/>
          </a:p>
          <a:p>
            <a:pPr marL="0" indent="0" algn="ctr">
              <a:buNone/>
            </a:pPr>
            <a:r>
              <a:rPr lang="en-GB" dirty="0" smtClean="0"/>
              <a:t>All </a:t>
            </a:r>
            <a:r>
              <a:rPr lang="en-GB" dirty="0"/>
              <a:t>statistically </a:t>
            </a:r>
            <a:r>
              <a:rPr lang="en-GB" dirty="0" smtClean="0"/>
              <a:t>significant</a:t>
            </a:r>
            <a:endParaRPr lang="en-GB" dirty="0"/>
          </a:p>
        </p:txBody>
      </p:sp>
      <p:sp>
        <p:nvSpPr>
          <p:cNvPr id="10" name="Text Placeholder 9"/>
          <p:cNvSpPr>
            <a:spLocks noGrp="1"/>
          </p:cNvSpPr>
          <p:nvPr>
            <p:ph type="body" sz="quarter" idx="3"/>
          </p:nvPr>
        </p:nvSpPr>
        <p:spPr/>
        <p:txBody>
          <a:bodyPr/>
          <a:lstStyle/>
          <a:p>
            <a:pPr algn="ctr"/>
            <a:r>
              <a:rPr lang="en-GB" sz="2800" dirty="0" smtClean="0"/>
              <a:t>Genres</a:t>
            </a:r>
            <a:endParaRPr lang="en-GB" sz="2800" dirty="0"/>
          </a:p>
        </p:txBody>
      </p:sp>
      <p:sp>
        <p:nvSpPr>
          <p:cNvPr id="11" name="Content Placeholder 10"/>
          <p:cNvSpPr>
            <a:spLocks noGrp="1"/>
          </p:cNvSpPr>
          <p:nvPr>
            <p:ph sz="quarter" idx="4"/>
          </p:nvPr>
        </p:nvSpPr>
        <p:spPr>
          <a:ln>
            <a:solidFill>
              <a:schemeClr val="tx1"/>
            </a:solidFill>
          </a:ln>
        </p:spPr>
        <p:txBody>
          <a:bodyPr/>
          <a:lstStyle/>
          <a:p>
            <a:pPr marL="0" indent="0">
              <a:buNone/>
            </a:pPr>
            <a:endParaRPr lang="en-GB" dirty="0" smtClean="0"/>
          </a:p>
          <a:p>
            <a:pPr marL="0" indent="0" algn="ctr">
              <a:buNone/>
            </a:pPr>
            <a:r>
              <a:rPr lang="en-GB" dirty="0" smtClean="0"/>
              <a:t>Philosophy and Maths Essays</a:t>
            </a:r>
          </a:p>
          <a:p>
            <a:pPr marL="0" indent="0" algn="ctr">
              <a:buNone/>
            </a:pPr>
            <a:r>
              <a:rPr lang="en-GB" dirty="0" smtClean="0"/>
              <a:t>Problem Questions</a:t>
            </a:r>
          </a:p>
          <a:p>
            <a:pPr marL="0" indent="0" algn="ctr">
              <a:buNone/>
            </a:pPr>
            <a:r>
              <a:rPr lang="en-GB" dirty="0" smtClean="0"/>
              <a:t>Proposals</a:t>
            </a:r>
          </a:p>
          <a:p>
            <a:pPr marL="0" indent="0" algn="ctr">
              <a:buNone/>
            </a:pPr>
            <a:r>
              <a:rPr lang="en-GB" dirty="0" smtClean="0"/>
              <a:t>Design Specifications</a:t>
            </a:r>
          </a:p>
          <a:p>
            <a:pPr marL="0" indent="0" algn="ctr">
              <a:buNone/>
            </a:pPr>
            <a:r>
              <a:rPr lang="en-GB" dirty="0" smtClean="0"/>
              <a:t>V.</a:t>
            </a:r>
          </a:p>
          <a:p>
            <a:pPr marL="0" indent="0" algn="ctr">
              <a:buNone/>
            </a:pPr>
            <a:r>
              <a:rPr lang="en-GB" dirty="0" smtClean="0"/>
              <a:t>Humanities Essays</a:t>
            </a:r>
          </a:p>
          <a:p>
            <a:pPr marL="0" indent="0" algn="ctr">
              <a:buNone/>
            </a:pPr>
            <a:endParaRPr lang="en-GB" dirty="0" smtClean="0"/>
          </a:p>
          <a:p>
            <a:pPr marL="0" indent="0" algn="ctr">
              <a:buNone/>
            </a:pPr>
            <a:endParaRPr lang="en-GB" dirty="0"/>
          </a:p>
        </p:txBody>
      </p:sp>
    </p:spTree>
    <p:extLst>
      <p:ext uri="{BB962C8B-B14F-4D97-AF65-F5344CB8AC3E}">
        <p14:creationId xmlns:p14="http://schemas.microsoft.com/office/powerpoint/2010/main" val="10212946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5576" y="332656"/>
            <a:ext cx="7772400" cy="1143000"/>
          </a:xfrm>
        </p:spPr>
        <p:txBody>
          <a:bodyPr/>
          <a:lstStyle/>
          <a:p>
            <a:r>
              <a:rPr lang="en-GB" b="1" dirty="0" smtClean="0"/>
              <a:t>Dimension </a:t>
            </a:r>
            <a:r>
              <a:rPr lang="en-GB" b="1" dirty="0" smtClean="0"/>
              <a:t>3: Possible </a:t>
            </a:r>
            <a:r>
              <a:rPr lang="en-GB" b="1" dirty="0"/>
              <a:t>Events</a:t>
            </a:r>
            <a:endParaRPr lang="en-GB" dirty="0"/>
          </a:p>
        </p:txBody>
      </p:sp>
      <p:sp>
        <p:nvSpPr>
          <p:cNvPr id="5" name="Content Placeholder 4"/>
          <p:cNvSpPr>
            <a:spLocks noGrp="1"/>
          </p:cNvSpPr>
          <p:nvPr>
            <p:ph idx="1"/>
          </p:nvPr>
        </p:nvSpPr>
        <p:spPr>
          <a:xfrm>
            <a:off x="683568" y="1484784"/>
            <a:ext cx="7772400" cy="4114800"/>
          </a:xfrm>
        </p:spPr>
        <p:txBody>
          <a:bodyPr/>
          <a:lstStyle/>
          <a:p>
            <a:pPr marL="0" indent="0">
              <a:buNone/>
            </a:pPr>
            <a:r>
              <a:rPr lang="en-GB" sz="2800" dirty="0" smtClean="0"/>
              <a:t>There </a:t>
            </a:r>
            <a:r>
              <a:rPr lang="en-GB" sz="2800" u="sng" dirty="0"/>
              <a:t>are</a:t>
            </a:r>
            <a:r>
              <a:rPr lang="en-GB" sz="2800" dirty="0"/>
              <a:t> a few constraints to the system discussed so far: The system </a:t>
            </a:r>
            <a:r>
              <a:rPr lang="en-GB" sz="2800" u="sng" dirty="0"/>
              <a:t>can</a:t>
            </a:r>
            <a:r>
              <a:rPr lang="en-GB" sz="2800" dirty="0"/>
              <a:t> only send one barcode at a time - It </a:t>
            </a:r>
            <a:r>
              <a:rPr lang="en-GB" sz="2800" u="sng" dirty="0"/>
              <a:t>would</a:t>
            </a:r>
            <a:r>
              <a:rPr lang="en-GB" sz="2800" dirty="0"/>
              <a:t> </a:t>
            </a:r>
            <a:r>
              <a:rPr lang="en-GB" sz="2800" u="sng" dirty="0"/>
              <a:t>be</a:t>
            </a:r>
            <a:r>
              <a:rPr lang="en-GB" sz="2800" dirty="0"/>
              <a:t> good </a:t>
            </a:r>
            <a:r>
              <a:rPr lang="en-GB" sz="2800" u="sng" dirty="0"/>
              <a:t>if</a:t>
            </a:r>
            <a:r>
              <a:rPr lang="en-GB" sz="2800" dirty="0"/>
              <a:t> many barcodes </a:t>
            </a:r>
            <a:r>
              <a:rPr lang="en-GB" sz="2800" u="sng" dirty="0"/>
              <a:t>could</a:t>
            </a:r>
            <a:r>
              <a:rPr lang="en-GB" sz="2800" dirty="0"/>
              <a:t> be scanned and then all sent together at the same time. This </a:t>
            </a:r>
            <a:r>
              <a:rPr lang="en-GB" sz="2800" u="sng" dirty="0"/>
              <a:t>would</a:t>
            </a:r>
            <a:r>
              <a:rPr lang="en-GB" sz="2800" dirty="0"/>
              <a:t> speed up counter transactions however it </a:t>
            </a:r>
            <a:r>
              <a:rPr lang="en-GB" sz="2800" u="sng" dirty="0"/>
              <a:t>would</a:t>
            </a:r>
            <a:r>
              <a:rPr lang="en-GB" sz="2800" dirty="0"/>
              <a:t> add to the complexity of the hardware and software</a:t>
            </a:r>
            <a:r>
              <a:rPr lang="en-GB" i="1" dirty="0"/>
              <a:t>. </a:t>
            </a:r>
            <a:br>
              <a:rPr lang="en-GB" i="1" dirty="0"/>
            </a:br>
            <a:endParaRPr lang="en-GB" dirty="0"/>
          </a:p>
        </p:txBody>
      </p:sp>
      <p:sp>
        <p:nvSpPr>
          <p:cNvPr id="7" name="TextBox 6"/>
          <p:cNvSpPr txBox="1"/>
          <p:nvPr/>
        </p:nvSpPr>
        <p:spPr>
          <a:xfrm>
            <a:off x="1475656" y="5964088"/>
            <a:ext cx="7812360" cy="461665"/>
          </a:xfrm>
          <a:prstGeom prst="rect">
            <a:avLst/>
          </a:prstGeom>
          <a:noFill/>
        </p:spPr>
        <p:txBody>
          <a:bodyPr wrap="square" rtlCol="0">
            <a:spAutoFit/>
          </a:bodyPr>
          <a:lstStyle/>
          <a:p>
            <a:r>
              <a:rPr lang="en-GB" dirty="0"/>
              <a:t>Computer Science Design </a:t>
            </a:r>
            <a:r>
              <a:rPr lang="en-GB" dirty="0" smtClean="0"/>
              <a:t>Specification, Score = 15.8</a:t>
            </a:r>
            <a:endParaRPr lang="en-GB" dirty="0"/>
          </a:p>
        </p:txBody>
      </p:sp>
    </p:spTree>
    <p:extLst>
      <p:ext uri="{BB962C8B-B14F-4D97-AF65-F5344CB8AC3E}">
        <p14:creationId xmlns:p14="http://schemas.microsoft.com/office/powerpoint/2010/main" val="38527230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7772400" cy="1143000"/>
          </a:xfrm>
        </p:spPr>
        <p:txBody>
          <a:bodyPr/>
          <a:lstStyle/>
          <a:p>
            <a:r>
              <a:rPr lang="en-GB" b="1" dirty="0" smtClean="0"/>
              <a:t>Dim 3: Completed </a:t>
            </a:r>
            <a:r>
              <a:rPr lang="en-GB" b="1" dirty="0"/>
              <a:t>Events</a:t>
            </a:r>
            <a:endParaRPr lang="en-GB" dirty="0"/>
          </a:p>
        </p:txBody>
      </p:sp>
      <p:sp>
        <p:nvSpPr>
          <p:cNvPr id="3" name="Content Placeholder 2"/>
          <p:cNvSpPr>
            <a:spLocks noGrp="1"/>
          </p:cNvSpPr>
          <p:nvPr>
            <p:ph idx="1"/>
          </p:nvPr>
        </p:nvSpPr>
        <p:spPr>
          <a:xfrm>
            <a:off x="755576" y="1196752"/>
            <a:ext cx="7848872" cy="4320480"/>
          </a:xfrm>
        </p:spPr>
        <p:txBody>
          <a:bodyPr/>
          <a:lstStyle/>
          <a:p>
            <a:pPr marL="0" indent="0">
              <a:buNone/>
            </a:pPr>
            <a:r>
              <a:rPr lang="en-GB" sz="2800" dirty="0"/>
              <a:t>Later the war between the Americans and the British </a:t>
            </a:r>
            <a:r>
              <a:rPr lang="en-GB" sz="2800" u="sng" dirty="0"/>
              <a:t>became</a:t>
            </a:r>
            <a:r>
              <a:rPr lang="en-GB" sz="2800" dirty="0"/>
              <a:t> a world war as in 1779 the Spanish and the Dutch </a:t>
            </a:r>
            <a:r>
              <a:rPr lang="en-GB" sz="2800" u="sng" dirty="0"/>
              <a:t>entered</a:t>
            </a:r>
            <a:r>
              <a:rPr lang="en-GB" sz="2800" dirty="0"/>
              <a:t> on the American's side. This </a:t>
            </a:r>
            <a:r>
              <a:rPr lang="en-GB" sz="2800" u="sng" dirty="0"/>
              <a:t>caused</a:t>
            </a:r>
            <a:r>
              <a:rPr lang="en-GB" sz="2800" dirty="0"/>
              <a:t> dismay among the British at home and the large majority of the fleet </a:t>
            </a:r>
            <a:r>
              <a:rPr lang="en-GB" sz="2800" u="sng" dirty="0"/>
              <a:t>returned</a:t>
            </a:r>
            <a:r>
              <a:rPr lang="en-GB" sz="2800" dirty="0"/>
              <a:t> to back home to protect from an invasion by combined French, Spanish and Dutch troops. The British roundly </a:t>
            </a:r>
            <a:r>
              <a:rPr lang="en-GB" sz="2800" u="sng" dirty="0"/>
              <a:t>defeated</a:t>
            </a:r>
            <a:r>
              <a:rPr lang="en-GB" sz="2800" dirty="0"/>
              <a:t> this fleet, mainly comprised of French ships, on the 12th April 1782. </a:t>
            </a:r>
            <a:endParaRPr lang="en-GB" dirty="0"/>
          </a:p>
        </p:txBody>
      </p:sp>
      <p:sp>
        <p:nvSpPr>
          <p:cNvPr id="4" name="TextBox 3"/>
          <p:cNvSpPr txBox="1"/>
          <p:nvPr/>
        </p:nvSpPr>
        <p:spPr>
          <a:xfrm>
            <a:off x="3275856" y="5805264"/>
            <a:ext cx="6120680" cy="461665"/>
          </a:xfrm>
          <a:prstGeom prst="rect">
            <a:avLst/>
          </a:prstGeom>
          <a:noFill/>
        </p:spPr>
        <p:txBody>
          <a:bodyPr wrap="square" rtlCol="0">
            <a:spAutoFit/>
          </a:bodyPr>
          <a:lstStyle/>
          <a:p>
            <a:r>
              <a:rPr lang="en-GB" dirty="0"/>
              <a:t>American Studies </a:t>
            </a:r>
            <a:r>
              <a:rPr lang="en-GB" dirty="0" smtClean="0"/>
              <a:t>Essay, Score = -9.4</a:t>
            </a:r>
            <a:endParaRPr lang="en-GB" dirty="0"/>
          </a:p>
        </p:txBody>
      </p:sp>
    </p:spTree>
    <p:extLst>
      <p:ext uri="{BB962C8B-B14F-4D97-AF65-F5344CB8AC3E}">
        <p14:creationId xmlns:p14="http://schemas.microsoft.com/office/powerpoint/2010/main" val="9956959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8545069"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1" y="4267200"/>
            <a:ext cx="3223990"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200400" y="4953000"/>
            <a:ext cx="2438400" cy="923330"/>
          </a:xfrm>
          <a:prstGeom prst="rect">
            <a:avLst/>
          </a:prstGeom>
          <a:noFill/>
        </p:spPr>
        <p:txBody>
          <a:bodyPr wrap="square" rtlCol="0">
            <a:spAutoFit/>
          </a:bodyPr>
          <a:lstStyle/>
          <a:p>
            <a:pPr algn="ctr"/>
            <a:r>
              <a:rPr lang="en-GB" dirty="0"/>
              <a:t>Disciplines statistically significant (p&lt;0.0001). </a:t>
            </a:r>
          </a:p>
          <a:p>
            <a:endParaRPr lang="en-GB" dirty="0"/>
          </a:p>
        </p:txBody>
      </p:sp>
    </p:spTree>
    <p:extLst>
      <p:ext uri="{BB962C8B-B14F-4D97-AF65-F5344CB8AC3E}">
        <p14:creationId xmlns:p14="http://schemas.microsoft.com/office/powerpoint/2010/main" val="22663352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8545069"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1" y="4267200"/>
            <a:ext cx="2951956" cy="1972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429000" y="5105400"/>
            <a:ext cx="2286000" cy="923330"/>
          </a:xfrm>
          <a:prstGeom prst="rect">
            <a:avLst/>
          </a:prstGeom>
          <a:noFill/>
        </p:spPr>
        <p:txBody>
          <a:bodyPr wrap="square" rtlCol="0">
            <a:spAutoFit/>
          </a:bodyPr>
          <a:lstStyle/>
          <a:p>
            <a:pPr algn="ctr"/>
            <a:r>
              <a:rPr lang="en-GB" dirty="0" smtClean="0"/>
              <a:t>Disciplines statistically </a:t>
            </a:r>
            <a:r>
              <a:rPr lang="en-GB" dirty="0"/>
              <a:t>significant (p&lt;0.0001). </a:t>
            </a:r>
          </a:p>
          <a:p>
            <a:endParaRPr lang="en-GB" dirty="0"/>
          </a:p>
        </p:txBody>
      </p:sp>
      <p:sp>
        <p:nvSpPr>
          <p:cNvPr id="2" name="Oval Callout 1"/>
          <p:cNvSpPr/>
          <p:nvPr/>
        </p:nvSpPr>
        <p:spPr>
          <a:xfrm>
            <a:off x="3124200" y="381000"/>
            <a:ext cx="4114800" cy="914400"/>
          </a:xfrm>
          <a:prstGeom prst="wedgeEllipseCallout">
            <a:avLst>
              <a:gd name="adj1" fmla="val -23638"/>
              <a:gd name="adj2" fmla="val 76092"/>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3788122" y="685800"/>
            <a:ext cx="2765078" cy="369332"/>
          </a:xfrm>
          <a:prstGeom prst="rect">
            <a:avLst/>
          </a:prstGeom>
          <a:noFill/>
        </p:spPr>
        <p:txBody>
          <a:bodyPr wrap="square" rtlCol="0">
            <a:spAutoFit/>
          </a:bodyPr>
          <a:lstStyle/>
          <a:p>
            <a:r>
              <a:rPr lang="en-GB" dirty="0" smtClean="0"/>
              <a:t>No change across levels</a:t>
            </a:r>
            <a:endParaRPr lang="en-GB" dirty="0"/>
          </a:p>
        </p:txBody>
      </p:sp>
    </p:spTree>
    <p:extLst>
      <p:ext uri="{BB962C8B-B14F-4D97-AF65-F5344CB8AC3E}">
        <p14:creationId xmlns:p14="http://schemas.microsoft.com/office/powerpoint/2010/main" val="35622976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t>Dimension </a:t>
            </a:r>
            <a:r>
              <a:rPr lang="en-GB" sz="3600" b="1" dirty="0" smtClean="0"/>
              <a:t>4: </a:t>
            </a:r>
            <a:r>
              <a:rPr lang="en-GB" sz="3600" b="1" dirty="0"/>
              <a:t>Informational </a:t>
            </a:r>
            <a:r>
              <a:rPr lang="en-GB" sz="3600" b="1" dirty="0" smtClean="0"/>
              <a:t>Density</a:t>
            </a:r>
            <a:endParaRPr lang="en-GB" sz="3600" dirty="0"/>
          </a:p>
        </p:txBody>
      </p:sp>
      <p:sp>
        <p:nvSpPr>
          <p:cNvPr id="9" name="Text Placeholder 8"/>
          <p:cNvSpPr>
            <a:spLocks noGrp="1"/>
          </p:cNvSpPr>
          <p:nvPr>
            <p:ph type="body" idx="1"/>
          </p:nvPr>
        </p:nvSpPr>
        <p:spPr/>
        <p:txBody>
          <a:bodyPr/>
          <a:lstStyle/>
          <a:p>
            <a:pPr algn="ctr"/>
            <a:r>
              <a:rPr lang="en-GB" dirty="0"/>
              <a:t>Disciplinary Groupings</a:t>
            </a:r>
          </a:p>
        </p:txBody>
      </p:sp>
      <p:sp>
        <p:nvSpPr>
          <p:cNvPr id="7" name="Content Placeholder 6"/>
          <p:cNvSpPr>
            <a:spLocks noGrp="1"/>
          </p:cNvSpPr>
          <p:nvPr>
            <p:ph sz="half" idx="2"/>
          </p:nvPr>
        </p:nvSpPr>
        <p:spPr>
          <a:ln>
            <a:solidFill>
              <a:schemeClr val="tx1"/>
            </a:solidFill>
          </a:ln>
        </p:spPr>
        <p:txBody>
          <a:bodyPr/>
          <a:lstStyle/>
          <a:p>
            <a:pPr marL="0" indent="0" algn="ctr">
              <a:buNone/>
            </a:pPr>
            <a:endParaRPr lang="en-GB" dirty="0" smtClean="0"/>
          </a:p>
          <a:p>
            <a:pPr marL="0" indent="0" algn="ctr">
              <a:buNone/>
            </a:pPr>
            <a:r>
              <a:rPr lang="en-GB" dirty="0"/>
              <a:t>Social Sciences 2</a:t>
            </a:r>
          </a:p>
          <a:p>
            <a:pPr marL="0" indent="0" algn="ctr">
              <a:buNone/>
            </a:pPr>
            <a:r>
              <a:rPr lang="en-GB" dirty="0"/>
              <a:t>Life Sciences 0.4</a:t>
            </a:r>
          </a:p>
          <a:p>
            <a:pPr marL="0" indent="0" algn="ctr">
              <a:buNone/>
            </a:pPr>
            <a:r>
              <a:rPr lang="en-GB" dirty="0" smtClean="0"/>
              <a:t>Physical </a:t>
            </a:r>
            <a:r>
              <a:rPr lang="en-GB" dirty="0"/>
              <a:t>Sciences </a:t>
            </a:r>
            <a:r>
              <a:rPr lang="en-GB" dirty="0" smtClean="0"/>
              <a:t>-0.6</a:t>
            </a:r>
            <a:endParaRPr lang="en-GB" dirty="0"/>
          </a:p>
          <a:p>
            <a:pPr marL="0" indent="0" algn="ctr">
              <a:buNone/>
            </a:pPr>
            <a:r>
              <a:rPr lang="en-GB" dirty="0" smtClean="0"/>
              <a:t>Arts </a:t>
            </a:r>
            <a:r>
              <a:rPr lang="en-GB" dirty="0"/>
              <a:t>and Humanities </a:t>
            </a:r>
            <a:r>
              <a:rPr lang="en-GB" dirty="0" smtClean="0"/>
              <a:t>-1.8</a:t>
            </a:r>
            <a:endParaRPr lang="en-GB" dirty="0"/>
          </a:p>
          <a:p>
            <a:pPr marL="0" indent="0">
              <a:buNone/>
            </a:pPr>
            <a:endParaRPr lang="en-GB" dirty="0"/>
          </a:p>
          <a:p>
            <a:pPr marL="0" indent="0" algn="ctr">
              <a:buNone/>
            </a:pPr>
            <a:r>
              <a:rPr lang="en-GB" dirty="0"/>
              <a:t>all statistically </a:t>
            </a:r>
            <a:r>
              <a:rPr lang="en-GB" dirty="0" smtClean="0"/>
              <a:t>significant</a:t>
            </a:r>
            <a:endParaRPr lang="en-GB" dirty="0"/>
          </a:p>
        </p:txBody>
      </p:sp>
      <p:sp>
        <p:nvSpPr>
          <p:cNvPr id="10" name="Text Placeholder 9"/>
          <p:cNvSpPr>
            <a:spLocks noGrp="1"/>
          </p:cNvSpPr>
          <p:nvPr>
            <p:ph type="body" sz="quarter" idx="3"/>
          </p:nvPr>
        </p:nvSpPr>
        <p:spPr/>
        <p:txBody>
          <a:bodyPr/>
          <a:lstStyle/>
          <a:p>
            <a:pPr algn="ctr"/>
            <a:r>
              <a:rPr lang="en-GB" dirty="0" smtClean="0"/>
              <a:t>Genres</a:t>
            </a:r>
            <a:endParaRPr lang="en-GB" dirty="0"/>
          </a:p>
        </p:txBody>
      </p:sp>
      <p:sp>
        <p:nvSpPr>
          <p:cNvPr id="11" name="Content Placeholder 10"/>
          <p:cNvSpPr>
            <a:spLocks noGrp="1"/>
          </p:cNvSpPr>
          <p:nvPr>
            <p:ph sz="quarter" idx="4"/>
          </p:nvPr>
        </p:nvSpPr>
        <p:spPr>
          <a:ln>
            <a:solidFill>
              <a:schemeClr val="tx1"/>
            </a:solidFill>
          </a:ln>
        </p:spPr>
        <p:txBody>
          <a:bodyPr/>
          <a:lstStyle/>
          <a:p>
            <a:pPr marL="0" indent="0">
              <a:buNone/>
            </a:pPr>
            <a:endParaRPr lang="en-GB" dirty="0" smtClean="0"/>
          </a:p>
          <a:p>
            <a:pPr marL="0" indent="0" algn="ctr">
              <a:buNone/>
            </a:pPr>
            <a:r>
              <a:rPr lang="en-GB" dirty="0" smtClean="0"/>
              <a:t>Theoretical Social Science Essays</a:t>
            </a:r>
          </a:p>
          <a:p>
            <a:pPr marL="0" indent="0" algn="ctr">
              <a:buNone/>
            </a:pPr>
            <a:r>
              <a:rPr lang="en-GB" dirty="0" smtClean="0"/>
              <a:t>V</a:t>
            </a:r>
          </a:p>
          <a:p>
            <a:pPr marL="0" indent="0" algn="ctr">
              <a:buNone/>
            </a:pPr>
            <a:endParaRPr lang="en-GB" dirty="0"/>
          </a:p>
          <a:p>
            <a:pPr marL="0" indent="0" algn="ctr">
              <a:buNone/>
            </a:pPr>
            <a:r>
              <a:rPr lang="en-GB" dirty="0" smtClean="0"/>
              <a:t>Empathy Writing</a:t>
            </a:r>
            <a:endParaRPr lang="en-GB" dirty="0"/>
          </a:p>
        </p:txBody>
      </p:sp>
    </p:spTree>
    <p:extLst>
      <p:ext uri="{BB962C8B-B14F-4D97-AF65-F5344CB8AC3E}">
        <p14:creationId xmlns:p14="http://schemas.microsoft.com/office/powerpoint/2010/main" val="34211957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5890" name="Object 3"/>
          <p:cNvGraphicFramePr>
            <a:graphicFrameLocks noChangeAspect="1"/>
          </p:cNvGraphicFramePr>
          <p:nvPr/>
        </p:nvGraphicFramePr>
        <p:xfrm>
          <a:off x="179388" y="404813"/>
          <a:ext cx="8964612" cy="5761037"/>
        </p:xfrm>
        <a:graphic>
          <a:graphicData uri="http://schemas.openxmlformats.org/presentationml/2006/ole">
            <mc:AlternateContent xmlns:mc="http://schemas.openxmlformats.org/markup-compatibility/2006">
              <mc:Choice xmlns:v="urn:schemas-microsoft-com:vml" Requires="v">
                <p:oleObj spid="_x0000_s2093" name="Chart" r:id="rId3" imgW="5876849" imgH="3600602" progId="Excel.Chart.8">
                  <p:embed/>
                </p:oleObj>
              </mc:Choice>
              <mc:Fallback>
                <p:oleObj name="Chart" r:id="rId3" imgW="5876849" imgH="3600602"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404813"/>
                        <a:ext cx="8964612" cy="576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506211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55576" y="188640"/>
            <a:ext cx="7772400" cy="1143000"/>
          </a:xfrm>
        </p:spPr>
        <p:txBody>
          <a:bodyPr/>
          <a:lstStyle/>
          <a:p>
            <a:r>
              <a:rPr lang="en-GB" b="1" dirty="0" smtClean="0"/>
              <a:t>Dim 4: Informational </a:t>
            </a:r>
            <a:r>
              <a:rPr lang="en-GB" b="1" dirty="0"/>
              <a:t>Density</a:t>
            </a:r>
            <a:endParaRPr lang="en-GB" dirty="0"/>
          </a:p>
        </p:txBody>
      </p:sp>
      <p:sp>
        <p:nvSpPr>
          <p:cNvPr id="8" name="Content Placeholder 7"/>
          <p:cNvSpPr>
            <a:spLocks noGrp="1"/>
          </p:cNvSpPr>
          <p:nvPr>
            <p:ph idx="1"/>
          </p:nvPr>
        </p:nvSpPr>
        <p:spPr>
          <a:xfrm>
            <a:off x="539552" y="1268760"/>
            <a:ext cx="7992888" cy="4608512"/>
          </a:xfrm>
        </p:spPr>
        <p:txBody>
          <a:bodyPr/>
          <a:lstStyle/>
          <a:p>
            <a:pPr marL="0" indent="0">
              <a:buNone/>
            </a:pPr>
            <a:r>
              <a:rPr lang="en-GB" sz="2800" dirty="0"/>
              <a:t>Each of these can be applied to </a:t>
            </a:r>
            <a:r>
              <a:rPr lang="en-GB" sz="2800" u="sng" dirty="0"/>
              <a:t>explaining</a:t>
            </a:r>
            <a:r>
              <a:rPr lang="en-GB" sz="2800" dirty="0"/>
              <a:t> the EU as a richly </a:t>
            </a:r>
            <a:r>
              <a:rPr lang="en-GB" sz="2800" u="sng" dirty="0"/>
              <a:t>diverse</a:t>
            </a:r>
            <a:r>
              <a:rPr lang="en-GB" sz="2800" dirty="0"/>
              <a:t> and </a:t>
            </a:r>
            <a:r>
              <a:rPr lang="en-GB" sz="2800" u="sng" dirty="0"/>
              <a:t>disparate</a:t>
            </a:r>
            <a:r>
              <a:rPr lang="en-GB" sz="2800" dirty="0"/>
              <a:t> </a:t>
            </a:r>
            <a:r>
              <a:rPr lang="en-GB" sz="2800" u="sng" dirty="0"/>
              <a:t>polity</a:t>
            </a:r>
            <a:r>
              <a:rPr lang="en-GB" sz="2800" dirty="0"/>
              <a:t>. In the context of the EU, the </a:t>
            </a:r>
            <a:r>
              <a:rPr lang="en-GB" sz="2800" u="sng" dirty="0"/>
              <a:t>prevailing</a:t>
            </a:r>
            <a:r>
              <a:rPr lang="en-GB" sz="2800" dirty="0"/>
              <a:t> </a:t>
            </a:r>
            <a:r>
              <a:rPr lang="en-GB" sz="2800" u="sng" dirty="0"/>
              <a:t>interpretations</a:t>
            </a:r>
            <a:r>
              <a:rPr lang="en-GB" sz="2800" dirty="0"/>
              <a:t> are </a:t>
            </a:r>
            <a:r>
              <a:rPr lang="en-GB" sz="2800" u="sng" dirty="0"/>
              <a:t>rational choice</a:t>
            </a:r>
            <a:r>
              <a:rPr lang="en-GB" sz="2800" dirty="0"/>
              <a:t> </a:t>
            </a:r>
            <a:r>
              <a:rPr lang="en-GB" sz="2800" u="sng" dirty="0"/>
              <a:t>institutionalism</a:t>
            </a:r>
            <a:r>
              <a:rPr lang="en-GB" sz="2800" dirty="0"/>
              <a:t>, which regards </a:t>
            </a:r>
            <a:r>
              <a:rPr lang="en-GB" sz="2800" u="sng" dirty="0"/>
              <a:t>institutions</a:t>
            </a:r>
            <a:r>
              <a:rPr lang="en-GB" sz="2800" dirty="0"/>
              <a:t> as a tool of </a:t>
            </a:r>
            <a:r>
              <a:rPr lang="en-GB" sz="2800" u="sng" dirty="0"/>
              <a:t>state</a:t>
            </a:r>
            <a:r>
              <a:rPr lang="en-GB" sz="2800" dirty="0"/>
              <a:t> actors, helping them pursue their </a:t>
            </a:r>
            <a:r>
              <a:rPr lang="en-GB" sz="2800" u="sng" dirty="0"/>
              <a:t>predetermined</a:t>
            </a:r>
            <a:r>
              <a:rPr lang="en-GB" sz="2800" dirty="0"/>
              <a:t> interests in </a:t>
            </a:r>
            <a:r>
              <a:rPr lang="en-GB" sz="2800" u="sng" dirty="0"/>
              <a:t>overcoming</a:t>
            </a:r>
            <a:r>
              <a:rPr lang="en-GB" sz="2800" dirty="0"/>
              <a:t> "</a:t>
            </a:r>
            <a:r>
              <a:rPr lang="en-GB" sz="2800" u="sng" dirty="0"/>
              <a:t>transaction</a:t>
            </a:r>
            <a:r>
              <a:rPr lang="en-GB" sz="2800" dirty="0"/>
              <a:t> costs" and so forth, and </a:t>
            </a:r>
            <a:r>
              <a:rPr lang="en-GB" sz="2800" u="sng" dirty="0"/>
              <a:t>historical</a:t>
            </a:r>
            <a:r>
              <a:rPr lang="en-GB" sz="2800" dirty="0"/>
              <a:t> </a:t>
            </a:r>
            <a:r>
              <a:rPr lang="en-GB" sz="2800" u="sng" dirty="0"/>
              <a:t>institutionalism</a:t>
            </a:r>
            <a:r>
              <a:rPr lang="en-GB" sz="2800" dirty="0"/>
              <a:t>, which is </a:t>
            </a:r>
            <a:r>
              <a:rPr lang="en-GB" sz="2800" u="sng" dirty="0"/>
              <a:t>'associated</a:t>
            </a:r>
            <a:r>
              <a:rPr lang="en-GB" sz="2800" dirty="0"/>
              <a:t> with a more </a:t>
            </a:r>
            <a:r>
              <a:rPr lang="en-GB" sz="2800" u="sng" dirty="0"/>
              <a:t>generous</a:t>
            </a:r>
            <a:r>
              <a:rPr lang="en-GB" sz="2800" dirty="0"/>
              <a:t> </a:t>
            </a:r>
            <a:r>
              <a:rPr lang="en-GB" sz="2800" u="sng" dirty="0"/>
              <a:t>interpretation</a:t>
            </a:r>
            <a:r>
              <a:rPr lang="en-GB" sz="2800" dirty="0"/>
              <a:t> of the </a:t>
            </a:r>
            <a:r>
              <a:rPr lang="en-GB" sz="2800" u="sng" dirty="0"/>
              <a:t>influence</a:t>
            </a:r>
            <a:r>
              <a:rPr lang="en-GB" sz="2800" dirty="0"/>
              <a:t> of </a:t>
            </a:r>
            <a:r>
              <a:rPr lang="en-GB" sz="2800" u="sng" dirty="0"/>
              <a:t>institutions'</a:t>
            </a:r>
            <a:r>
              <a:rPr lang="en-GB" sz="2800" dirty="0"/>
              <a:t> whereby they act as the mediators through which actors interact. </a:t>
            </a:r>
          </a:p>
        </p:txBody>
      </p:sp>
      <p:sp>
        <p:nvSpPr>
          <p:cNvPr id="10" name="TextBox 9"/>
          <p:cNvSpPr txBox="1"/>
          <p:nvPr/>
        </p:nvSpPr>
        <p:spPr>
          <a:xfrm>
            <a:off x="3887416" y="6309319"/>
            <a:ext cx="5256584" cy="461665"/>
          </a:xfrm>
          <a:prstGeom prst="rect">
            <a:avLst/>
          </a:prstGeom>
          <a:noFill/>
        </p:spPr>
        <p:txBody>
          <a:bodyPr wrap="square" rtlCol="0">
            <a:spAutoFit/>
          </a:bodyPr>
          <a:lstStyle/>
          <a:p>
            <a:r>
              <a:rPr lang="en-GB" dirty="0"/>
              <a:t>Level 4 Politics </a:t>
            </a:r>
            <a:r>
              <a:rPr lang="en-GB" dirty="0" smtClean="0"/>
              <a:t>Essay, Score = 9.2 </a:t>
            </a:r>
            <a:endParaRPr lang="en-GB" dirty="0"/>
          </a:p>
        </p:txBody>
      </p:sp>
    </p:spTree>
    <p:extLst>
      <p:ext uri="{BB962C8B-B14F-4D97-AF65-F5344CB8AC3E}">
        <p14:creationId xmlns:p14="http://schemas.microsoft.com/office/powerpoint/2010/main" val="134123316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55576" y="188640"/>
            <a:ext cx="7772400" cy="1143000"/>
          </a:xfrm>
        </p:spPr>
        <p:txBody>
          <a:bodyPr/>
          <a:lstStyle/>
          <a:p>
            <a:r>
              <a:rPr lang="en-GB" b="1" dirty="0" smtClean="0"/>
              <a:t>Dim 4: Informational </a:t>
            </a:r>
            <a:r>
              <a:rPr lang="en-GB" b="1" dirty="0"/>
              <a:t>Density</a:t>
            </a:r>
            <a:endParaRPr lang="en-GB" dirty="0"/>
          </a:p>
        </p:txBody>
      </p:sp>
      <p:sp>
        <p:nvSpPr>
          <p:cNvPr id="8" name="Content Placeholder 7"/>
          <p:cNvSpPr>
            <a:spLocks noGrp="1"/>
          </p:cNvSpPr>
          <p:nvPr>
            <p:ph idx="1"/>
          </p:nvPr>
        </p:nvSpPr>
        <p:spPr>
          <a:xfrm>
            <a:off x="539552" y="1268760"/>
            <a:ext cx="7992888" cy="4608512"/>
          </a:xfrm>
        </p:spPr>
        <p:txBody>
          <a:bodyPr/>
          <a:lstStyle/>
          <a:p>
            <a:pPr marL="0" indent="0">
              <a:buNone/>
            </a:pPr>
            <a:r>
              <a:rPr lang="en-GB" sz="2800" dirty="0"/>
              <a:t>Each of these can be applied to </a:t>
            </a:r>
            <a:r>
              <a:rPr lang="en-GB" sz="2800" u="sng" dirty="0"/>
              <a:t>explaining</a:t>
            </a:r>
            <a:r>
              <a:rPr lang="en-GB" sz="2800" dirty="0"/>
              <a:t> the EU as a richly </a:t>
            </a:r>
            <a:r>
              <a:rPr lang="en-GB" sz="2800" u="sng" dirty="0"/>
              <a:t>diverse</a:t>
            </a:r>
            <a:r>
              <a:rPr lang="en-GB" sz="2800" dirty="0"/>
              <a:t> and </a:t>
            </a:r>
            <a:r>
              <a:rPr lang="en-GB" sz="2800" u="sng" dirty="0"/>
              <a:t>disparate</a:t>
            </a:r>
            <a:r>
              <a:rPr lang="en-GB" sz="2800" dirty="0"/>
              <a:t> </a:t>
            </a:r>
            <a:r>
              <a:rPr lang="en-GB" sz="2800" u="sng" dirty="0"/>
              <a:t>polity</a:t>
            </a:r>
            <a:r>
              <a:rPr lang="en-GB" sz="2800" dirty="0"/>
              <a:t>. In the context of the EU, the </a:t>
            </a:r>
            <a:r>
              <a:rPr lang="en-GB" sz="2800" u="sng" dirty="0"/>
              <a:t>prevailing</a:t>
            </a:r>
            <a:r>
              <a:rPr lang="en-GB" sz="2800" dirty="0"/>
              <a:t> </a:t>
            </a:r>
            <a:r>
              <a:rPr lang="en-GB" sz="2800" u="sng" dirty="0"/>
              <a:t>interpretations</a:t>
            </a:r>
            <a:r>
              <a:rPr lang="en-GB" sz="2800" dirty="0"/>
              <a:t> are </a:t>
            </a:r>
            <a:r>
              <a:rPr lang="en-GB" sz="2800" u="sng" dirty="0"/>
              <a:t>rational choice</a:t>
            </a:r>
            <a:r>
              <a:rPr lang="en-GB" sz="2800" dirty="0"/>
              <a:t> </a:t>
            </a:r>
            <a:r>
              <a:rPr lang="en-GB" sz="2800" u="sng" dirty="0"/>
              <a:t>institutionalism</a:t>
            </a:r>
            <a:r>
              <a:rPr lang="en-GB" sz="2800" dirty="0"/>
              <a:t>, which regards </a:t>
            </a:r>
            <a:r>
              <a:rPr lang="en-GB" sz="2800" u="sng" dirty="0"/>
              <a:t>institutions</a:t>
            </a:r>
            <a:r>
              <a:rPr lang="en-GB" sz="2800" dirty="0"/>
              <a:t> as a tool of </a:t>
            </a:r>
            <a:r>
              <a:rPr lang="en-GB" sz="2800" u="sng" dirty="0"/>
              <a:t>state</a:t>
            </a:r>
            <a:r>
              <a:rPr lang="en-GB" sz="2800" dirty="0"/>
              <a:t> actors, helping them pursue their </a:t>
            </a:r>
            <a:r>
              <a:rPr lang="en-GB" sz="2800" u="sng" dirty="0"/>
              <a:t>predetermined</a:t>
            </a:r>
            <a:r>
              <a:rPr lang="en-GB" sz="2800" dirty="0"/>
              <a:t> interests in </a:t>
            </a:r>
            <a:r>
              <a:rPr lang="en-GB" sz="2800" u="sng" dirty="0"/>
              <a:t>overcoming</a:t>
            </a:r>
            <a:r>
              <a:rPr lang="en-GB" sz="2800" dirty="0"/>
              <a:t> "</a:t>
            </a:r>
            <a:r>
              <a:rPr lang="en-GB" sz="2800" u="sng" dirty="0"/>
              <a:t>transaction</a:t>
            </a:r>
            <a:r>
              <a:rPr lang="en-GB" sz="2800" dirty="0"/>
              <a:t> costs" and so forth, and </a:t>
            </a:r>
            <a:r>
              <a:rPr lang="en-GB" sz="2800" u="sng" dirty="0"/>
              <a:t>historical</a:t>
            </a:r>
            <a:r>
              <a:rPr lang="en-GB" sz="2800" dirty="0"/>
              <a:t> </a:t>
            </a:r>
            <a:r>
              <a:rPr lang="en-GB" sz="2800" u="sng" dirty="0"/>
              <a:t>institutionalism</a:t>
            </a:r>
            <a:r>
              <a:rPr lang="en-GB" sz="2800" dirty="0"/>
              <a:t>, which is </a:t>
            </a:r>
            <a:r>
              <a:rPr lang="en-GB" sz="2800" u="sng" dirty="0"/>
              <a:t>'associated</a:t>
            </a:r>
            <a:r>
              <a:rPr lang="en-GB" sz="2800" dirty="0"/>
              <a:t> with a more </a:t>
            </a:r>
            <a:r>
              <a:rPr lang="en-GB" sz="2800" u="sng" dirty="0"/>
              <a:t>generous</a:t>
            </a:r>
            <a:r>
              <a:rPr lang="en-GB" sz="2800" dirty="0"/>
              <a:t> </a:t>
            </a:r>
            <a:r>
              <a:rPr lang="en-GB" sz="2800" u="sng" dirty="0"/>
              <a:t>interpretation</a:t>
            </a:r>
            <a:r>
              <a:rPr lang="en-GB" sz="2800" dirty="0"/>
              <a:t> of the </a:t>
            </a:r>
            <a:r>
              <a:rPr lang="en-GB" sz="2800" u="sng" dirty="0"/>
              <a:t>influence</a:t>
            </a:r>
            <a:r>
              <a:rPr lang="en-GB" sz="2800" dirty="0"/>
              <a:t> of </a:t>
            </a:r>
            <a:r>
              <a:rPr lang="en-GB" sz="2800" u="sng" dirty="0"/>
              <a:t>institutions'</a:t>
            </a:r>
            <a:r>
              <a:rPr lang="en-GB" sz="2800" dirty="0"/>
              <a:t> whereby they act as the mediators through which actors interact. </a:t>
            </a:r>
          </a:p>
        </p:txBody>
      </p:sp>
      <p:sp>
        <p:nvSpPr>
          <p:cNvPr id="10" name="TextBox 9"/>
          <p:cNvSpPr txBox="1"/>
          <p:nvPr/>
        </p:nvSpPr>
        <p:spPr>
          <a:xfrm>
            <a:off x="3887416" y="6309319"/>
            <a:ext cx="5256584" cy="461665"/>
          </a:xfrm>
          <a:prstGeom prst="rect">
            <a:avLst/>
          </a:prstGeom>
          <a:noFill/>
        </p:spPr>
        <p:txBody>
          <a:bodyPr wrap="square" rtlCol="0">
            <a:spAutoFit/>
          </a:bodyPr>
          <a:lstStyle/>
          <a:p>
            <a:r>
              <a:rPr lang="en-GB" dirty="0"/>
              <a:t>Level 4 Politics </a:t>
            </a:r>
            <a:r>
              <a:rPr lang="en-GB" dirty="0" smtClean="0"/>
              <a:t>Essay, Score = 9.2 </a:t>
            </a:r>
            <a:endParaRPr lang="en-GB" dirty="0"/>
          </a:p>
        </p:txBody>
      </p:sp>
      <p:sp>
        <p:nvSpPr>
          <p:cNvPr id="2" name="Oval Callout 1"/>
          <p:cNvSpPr/>
          <p:nvPr/>
        </p:nvSpPr>
        <p:spPr bwMode="auto">
          <a:xfrm>
            <a:off x="0" y="3212976"/>
            <a:ext cx="3505200" cy="2121024"/>
          </a:xfrm>
          <a:prstGeom prst="wedgeEllipseCallout">
            <a:avLst>
              <a:gd name="adj1" fmla="val 41561"/>
              <a:gd name="adj2" fmla="val -54762"/>
            </a:avLst>
          </a:prstGeom>
          <a:solidFill>
            <a:srgbClr val="FFFF99"/>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charset="-128"/>
            </a:endParaRPr>
          </a:p>
        </p:txBody>
      </p:sp>
      <p:sp>
        <p:nvSpPr>
          <p:cNvPr id="3" name="TextBox 2"/>
          <p:cNvSpPr txBox="1"/>
          <p:nvPr/>
        </p:nvSpPr>
        <p:spPr>
          <a:xfrm>
            <a:off x="203200" y="3611768"/>
            <a:ext cx="3048000" cy="1323439"/>
          </a:xfrm>
          <a:prstGeom prst="rect">
            <a:avLst/>
          </a:prstGeom>
          <a:noFill/>
        </p:spPr>
        <p:txBody>
          <a:bodyPr wrap="square" rtlCol="0">
            <a:spAutoFit/>
          </a:bodyPr>
          <a:lstStyle/>
          <a:p>
            <a:pPr algn="ctr"/>
            <a:r>
              <a:rPr lang="en-GB" sz="2000" b="1" dirty="0"/>
              <a:t>Longer </a:t>
            </a:r>
            <a:r>
              <a:rPr lang="en-GB" sz="2000" b="1" dirty="0" smtClean="0"/>
              <a:t>words, </a:t>
            </a:r>
            <a:r>
              <a:rPr lang="en-GB" sz="2000" b="1" dirty="0"/>
              <a:t>attributive </a:t>
            </a:r>
            <a:r>
              <a:rPr lang="en-GB" sz="2000" b="1" dirty="0" smtClean="0"/>
              <a:t>adjectives, nominalisations,</a:t>
            </a:r>
          </a:p>
          <a:p>
            <a:pPr algn="ctr"/>
            <a:r>
              <a:rPr lang="en-GB" sz="2000" b="1" dirty="0" smtClean="0"/>
              <a:t>abstract nouns </a:t>
            </a:r>
            <a:endParaRPr lang="en-GB" sz="2000" b="1" dirty="0"/>
          </a:p>
        </p:txBody>
      </p:sp>
    </p:spTree>
    <p:extLst>
      <p:ext uri="{BB962C8B-B14F-4D97-AF65-F5344CB8AC3E}">
        <p14:creationId xmlns:p14="http://schemas.microsoft.com/office/powerpoint/2010/main" val="6040220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74920"/>
            <a:ext cx="7930082" cy="280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Callout 5"/>
          <p:cNvSpPr/>
          <p:nvPr/>
        </p:nvSpPr>
        <p:spPr>
          <a:xfrm>
            <a:off x="3657600" y="4800600"/>
            <a:ext cx="2438400" cy="1371600"/>
          </a:xfrm>
          <a:prstGeom prst="wedgeEllipseCallout">
            <a:avLst>
              <a:gd name="adj1" fmla="val -21680"/>
              <a:gd name="adj2" fmla="val -9305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r>
              <a:rPr lang="en-GB" dirty="0" smtClean="0">
                <a:solidFill>
                  <a:sysClr val="windowText" lastClr="000000"/>
                </a:solidFill>
              </a:rPr>
              <a:t>Particularly dense in the social sciences</a:t>
            </a:r>
            <a:endParaRPr lang="en-GB" dirty="0">
              <a:solidFill>
                <a:sysClr val="windowText" lastClr="000000"/>
              </a:solidFill>
            </a:endParaRPr>
          </a:p>
        </p:txBody>
      </p:sp>
      <p:sp>
        <p:nvSpPr>
          <p:cNvPr id="7" name="Oval Callout 6"/>
          <p:cNvSpPr/>
          <p:nvPr/>
        </p:nvSpPr>
        <p:spPr>
          <a:xfrm>
            <a:off x="5867400" y="609600"/>
            <a:ext cx="2743200" cy="914400"/>
          </a:xfrm>
          <a:prstGeom prst="wedgeEllipseCallout">
            <a:avLst>
              <a:gd name="adj1" fmla="val 4035"/>
              <a:gd name="adj2" fmla="val 83928"/>
            </a:avLst>
          </a:prstGeom>
          <a:gradFill flip="none" rotWithShape="1">
            <a:gsLst>
              <a:gs pos="0">
                <a:srgbClr val="F319E3">
                  <a:tint val="66000"/>
                  <a:satMod val="160000"/>
                </a:srgbClr>
              </a:gs>
              <a:gs pos="50000">
                <a:srgbClr val="F319E3">
                  <a:tint val="44500"/>
                  <a:satMod val="160000"/>
                </a:srgbClr>
              </a:gs>
              <a:gs pos="100000">
                <a:srgbClr val="F319E3">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Very  dense at level 4</a:t>
            </a:r>
            <a:endParaRPr lang="en-GB" dirty="0">
              <a:solidFill>
                <a:schemeClr val="tx1"/>
              </a:solidFill>
            </a:endParaRPr>
          </a:p>
        </p:txBody>
      </p:sp>
      <p:sp>
        <p:nvSpPr>
          <p:cNvPr id="8" name="TextBox 7"/>
          <p:cNvSpPr txBox="1"/>
          <p:nvPr/>
        </p:nvSpPr>
        <p:spPr>
          <a:xfrm>
            <a:off x="732971" y="659257"/>
            <a:ext cx="2438400" cy="1015663"/>
          </a:xfrm>
          <a:prstGeom prst="rect">
            <a:avLst/>
          </a:prstGeom>
          <a:noFill/>
        </p:spPr>
        <p:txBody>
          <a:bodyPr wrap="square" rtlCol="0">
            <a:spAutoFit/>
          </a:bodyPr>
          <a:lstStyle/>
          <a:p>
            <a:pPr algn="ctr"/>
            <a:r>
              <a:rPr lang="en-GB" dirty="0"/>
              <a:t> </a:t>
            </a:r>
            <a:r>
              <a:rPr lang="en-GB" sz="2000" b="1" dirty="0"/>
              <a:t>All statistically significant (p&lt;0.0001</a:t>
            </a:r>
            <a:r>
              <a:rPr lang="en-GB" sz="2000" b="1" dirty="0" smtClean="0"/>
              <a:t>)</a:t>
            </a:r>
            <a:endParaRPr lang="en-GB" sz="2000" b="1" dirty="0"/>
          </a:p>
        </p:txBody>
      </p:sp>
      <p:sp>
        <p:nvSpPr>
          <p:cNvPr id="9" name="Explosion 2 8"/>
          <p:cNvSpPr/>
          <p:nvPr/>
        </p:nvSpPr>
        <p:spPr>
          <a:xfrm>
            <a:off x="1" y="0"/>
            <a:ext cx="4422240" cy="2209800"/>
          </a:xfrm>
          <a:prstGeom prst="irregularSeal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3515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0138"/>
            <a:ext cx="7772400" cy="1143000"/>
          </a:xfrm>
        </p:spPr>
        <p:txBody>
          <a:bodyPr/>
          <a:lstStyle/>
          <a:p>
            <a:r>
              <a:rPr lang="en-GB" b="1" dirty="0" smtClean="0"/>
              <a:t>Compare</a:t>
            </a:r>
            <a:endParaRPr lang="en-GB" b="1" dirty="0"/>
          </a:p>
        </p:txBody>
      </p:sp>
      <p:sp>
        <p:nvSpPr>
          <p:cNvPr id="3" name="Content Placeholder 2"/>
          <p:cNvSpPr>
            <a:spLocks noGrp="1"/>
          </p:cNvSpPr>
          <p:nvPr>
            <p:ph idx="1"/>
          </p:nvPr>
        </p:nvSpPr>
        <p:spPr>
          <a:xfrm>
            <a:off x="683568" y="1052736"/>
            <a:ext cx="7772400" cy="4114800"/>
          </a:xfrm>
        </p:spPr>
        <p:txBody>
          <a:bodyPr/>
          <a:lstStyle/>
          <a:p>
            <a:pPr marL="0" indent="0">
              <a:buNone/>
            </a:pPr>
            <a:r>
              <a:rPr lang="en-GB" i="1" dirty="0"/>
              <a:t>Dear Ms </a:t>
            </a:r>
            <a:r>
              <a:rPr lang="en-GB" i="1" dirty="0" err="1"/>
              <a:t>Bongey</a:t>
            </a:r>
            <a:r>
              <a:rPr lang="en-GB" i="1" dirty="0"/>
              <a:t>,</a:t>
            </a:r>
            <a:endParaRPr lang="en-GB" dirty="0"/>
          </a:p>
          <a:p>
            <a:pPr marL="0" indent="0">
              <a:buNone/>
            </a:pPr>
            <a:r>
              <a:rPr lang="en-GB" i="1" dirty="0"/>
              <a:t>I am glad that you found our meeting useful. I feel it is an important meeting for first time authors. However, I'm sorry we did not have time to address all your queries, but I hope this letter will clear up any points.</a:t>
            </a:r>
            <a:endParaRPr lang="en-GB" dirty="0"/>
          </a:p>
          <a:p>
            <a:pPr marL="0" indent="0">
              <a:buNone/>
            </a:pPr>
            <a:r>
              <a:rPr lang="en-GB" i="1" dirty="0" smtClean="0"/>
              <a:t>.</a:t>
            </a:r>
            <a:endParaRPr lang="en-GB" dirty="0"/>
          </a:p>
        </p:txBody>
      </p:sp>
      <p:sp>
        <p:nvSpPr>
          <p:cNvPr id="4" name="TextBox 3"/>
          <p:cNvSpPr txBox="1"/>
          <p:nvPr/>
        </p:nvSpPr>
        <p:spPr>
          <a:xfrm>
            <a:off x="2339752" y="5157192"/>
            <a:ext cx="6192688" cy="461665"/>
          </a:xfrm>
          <a:prstGeom prst="rect">
            <a:avLst/>
          </a:prstGeom>
          <a:noFill/>
        </p:spPr>
        <p:txBody>
          <a:bodyPr wrap="square" rtlCol="0">
            <a:spAutoFit/>
          </a:bodyPr>
          <a:lstStyle/>
          <a:p>
            <a:r>
              <a:rPr lang="en-GB" dirty="0"/>
              <a:t>Publishing Empathy </a:t>
            </a:r>
            <a:r>
              <a:rPr lang="en-GB" dirty="0" smtClean="0"/>
              <a:t>Writing, Score =  </a:t>
            </a:r>
            <a:r>
              <a:rPr lang="en-GB" dirty="0"/>
              <a:t>-6.8 </a:t>
            </a:r>
          </a:p>
        </p:txBody>
      </p:sp>
    </p:spTree>
    <p:extLst>
      <p:ext uri="{BB962C8B-B14F-4D97-AF65-F5344CB8AC3E}">
        <p14:creationId xmlns:p14="http://schemas.microsoft.com/office/powerpoint/2010/main" val="153615267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latin typeface="Arial Rounded MT Bold" panose="020F0704030504030204" pitchFamily="34" charset="0"/>
              </a:rPr>
              <a:t>Sociology student writing</a:t>
            </a:r>
            <a:endParaRPr lang="en-GB" sz="4000" dirty="0">
              <a:latin typeface="Arial Rounded MT Bold" panose="020F0704030504030204" pitchFamily="34" charset="0"/>
            </a:endParaRPr>
          </a:p>
        </p:txBody>
      </p:sp>
      <p:sp>
        <p:nvSpPr>
          <p:cNvPr id="3" name="Content Placeholder 2"/>
          <p:cNvSpPr>
            <a:spLocks noGrp="1"/>
          </p:cNvSpPr>
          <p:nvPr>
            <p:ph idx="1"/>
          </p:nvPr>
        </p:nvSpPr>
        <p:spPr>
          <a:xfrm>
            <a:off x="381000" y="1447800"/>
            <a:ext cx="8229600" cy="4525963"/>
          </a:xfrm>
        </p:spPr>
        <p:txBody>
          <a:bodyPr/>
          <a:lstStyle/>
          <a:p>
            <a:pPr marL="0" indent="0">
              <a:buNone/>
            </a:pPr>
            <a:r>
              <a:rPr lang="en-GB" sz="2800" dirty="0" smtClean="0"/>
              <a:t>It </a:t>
            </a:r>
            <a:r>
              <a:rPr lang="en-GB" sz="2800" dirty="0"/>
              <a:t>shall presently be argued that the deficiencies of their approaches can be traced back to their ontological underpinnings. Both views will be explicated and then subjected to a realist critique, whilst the morphogenetic approach will be used to show that the substantive problems identified by Mills and </a:t>
            </a:r>
            <a:r>
              <a:rPr lang="en-GB" sz="2800" dirty="0" smtClean="0"/>
              <a:t>Parsons </a:t>
            </a:r>
            <a:r>
              <a:rPr lang="en-GB" sz="2800" dirty="0"/>
              <a:t>are worthy of </a:t>
            </a:r>
            <a:r>
              <a:rPr lang="en-GB" sz="2800" dirty="0" smtClean="0"/>
              <a:t>investigation……</a:t>
            </a:r>
          </a:p>
          <a:p>
            <a:pPr marL="0" indent="0">
              <a:buNone/>
            </a:pPr>
            <a:endParaRPr lang="en-GB" sz="2800" dirty="0"/>
          </a:p>
          <a:p>
            <a:pPr marL="0" indent="0" algn="r">
              <a:buNone/>
            </a:pPr>
            <a:r>
              <a:rPr lang="en-GB" sz="2800" dirty="0" smtClean="0"/>
              <a:t>0004d (Year 3)</a:t>
            </a:r>
            <a:endParaRPr lang="en-GB" sz="2800" dirty="0"/>
          </a:p>
        </p:txBody>
      </p:sp>
    </p:spTree>
    <p:extLst>
      <p:ext uri="{BB962C8B-B14F-4D97-AF65-F5344CB8AC3E}">
        <p14:creationId xmlns:p14="http://schemas.microsoft.com/office/powerpoint/2010/main" val="153115504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latin typeface="Arial Rounded MT Bold" panose="020F0704030504030204" pitchFamily="34" charset="0"/>
              </a:rPr>
              <a:t>Is this what we want??</a:t>
            </a:r>
            <a:endParaRPr lang="en-GB" sz="4000" dirty="0">
              <a:latin typeface="Arial Rounded MT Bold" panose="020F0704030504030204" pitchFamily="34" charset="0"/>
            </a:endParaRPr>
          </a:p>
        </p:txBody>
      </p:sp>
      <p:sp>
        <p:nvSpPr>
          <p:cNvPr id="3" name="Content Placeholder 2"/>
          <p:cNvSpPr>
            <a:spLocks noGrp="1"/>
          </p:cNvSpPr>
          <p:nvPr>
            <p:ph idx="1"/>
          </p:nvPr>
        </p:nvSpPr>
        <p:spPr/>
        <p:txBody>
          <a:bodyPr/>
          <a:lstStyle/>
          <a:p>
            <a:pPr marL="400050" lvl="1" indent="0" algn="ctr">
              <a:buNone/>
            </a:pPr>
            <a:r>
              <a:rPr lang="en-GB" dirty="0" err="1" smtClean="0"/>
              <a:t>Billig</a:t>
            </a:r>
            <a:r>
              <a:rPr lang="en-GB" dirty="0" smtClean="0"/>
              <a:t> </a:t>
            </a:r>
            <a:r>
              <a:rPr lang="en-GB" dirty="0" smtClean="0"/>
              <a:t>argues that </a:t>
            </a:r>
            <a:r>
              <a:rPr lang="en-GB" dirty="0" smtClean="0"/>
              <a:t>it </a:t>
            </a:r>
            <a:r>
              <a:rPr lang="en-GB" dirty="0" smtClean="0"/>
              <a:t>indicates that </a:t>
            </a:r>
            <a:r>
              <a:rPr lang="en-GB" dirty="0" smtClean="0"/>
              <a:t>social science </a:t>
            </a:r>
            <a:r>
              <a:rPr lang="en-GB" dirty="0" smtClean="0"/>
              <a:t>students </a:t>
            </a:r>
            <a:r>
              <a:rPr lang="en-GB" dirty="0" smtClean="0"/>
              <a:t>‘learn </a:t>
            </a:r>
            <a:r>
              <a:rPr lang="en-GB" dirty="0" smtClean="0"/>
              <a:t>to write badly’. </a:t>
            </a:r>
          </a:p>
          <a:p>
            <a:endParaRPr lang="en-GB" sz="2400" dirty="0"/>
          </a:p>
          <a:p>
            <a:r>
              <a:rPr lang="en-GB" sz="2400" dirty="0" smtClean="0"/>
              <a:t>‘</a:t>
            </a:r>
            <a:r>
              <a:rPr lang="en-GB" sz="2400" dirty="0"/>
              <a:t>when it comes to describing human actions, this way of writing is far more imprecise and contains far less information than simpler, ordinary </a:t>
            </a:r>
            <a:r>
              <a:rPr lang="en-GB" sz="2400" dirty="0" smtClean="0"/>
              <a:t>language’</a:t>
            </a:r>
          </a:p>
          <a:p>
            <a:r>
              <a:rPr lang="en-GB" sz="2400" dirty="0" smtClean="0"/>
              <a:t>‘clauses contain more information about social actions than ….nouns do’</a:t>
            </a:r>
            <a:endParaRPr lang="en-GB" sz="2400" dirty="0"/>
          </a:p>
          <a:p>
            <a:pPr marL="0" indent="0" algn="ctr">
              <a:buNone/>
            </a:pPr>
            <a:r>
              <a:rPr lang="en-GB" sz="1600" u="sng" dirty="0">
                <a:hlinkClick r:id="rId2"/>
              </a:rPr>
              <a:t>http://cup.linguistlist.org/2013/05/do-we-learn-to-write-badly-in-the-social-sciences</a:t>
            </a:r>
            <a:r>
              <a:rPr lang="en-GB" u="sng" dirty="0">
                <a:hlinkClick r:id="rId2"/>
              </a:rPr>
              <a:t>/</a:t>
            </a:r>
            <a:endParaRPr lang="en-GB" dirty="0"/>
          </a:p>
        </p:txBody>
      </p:sp>
    </p:spTree>
    <p:extLst>
      <p:ext uri="{BB962C8B-B14F-4D97-AF65-F5344CB8AC3E}">
        <p14:creationId xmlns:p14="http://schemas.microsoft.com/office/powerpoint/2010/main" val="91485811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Arial Rounded MT Bold" panose="020F0704030504030204" pitchFamily="34" charset="0"/>
              </a:rPr>
              <a:t>The BAWE 2016 dimensions exemplified</a:t>
            </a:r>
            <a:endParaRPr lang="en-US" sz="3200" dirty="0">
              <a:latin typeface="Arial Rounded MT Bold" panose="020F070403050403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523802"/>
            <a:ext cx="8077200" cy="4592114"/>
          </a:xfrm>
        </p:spPr>
      </p:pic>
    </p:spTree>
    <p:extLst>
      <p:ext uri="{BB962C8B-B14F-4D97-AF65-F5344CB8AC3E}">
        <p14:creationId xmlns:p14="http://schemas.microsoft.com/office/powerpoint/2010/main" val="98391749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Arial Rounded MT Bold" panose="020F0704030504030204" pitchFamily="34" charset="0"/>
              </a:rPr>
              <a:t>The BAWE 2016 dimensions exemplified</a:t>
            </a:r>
            <a:endParaRPr lang="en-US" sz="3200" dirty="0">
              <a:latin typeface="Arial Rounded MT Bold" panose="020F070403050403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552043"/>
            <a:ext cx="8077200" cy="4592114"/>
          </a:xfrm>
        </p:spPr>
      </p:pic>
      <p:sp>
        <p:nvSpPr>
          <p:cNvPr id="3" name="Oval Callout 2"/>
          <p:cNvSpPr/>
          <p:nvPr/>
        </p:nvSpPr>
        <p:spPr>
          <a:xfrm>
            <a:off x="228600" y="152400"/>
            <a:ext cx="2133600" cy="1219200"/>
          </a:xfrm>
          <a:prstGeom prst="wedgeEllipseCallout">
            <a:avLst>
              <a:gd name="adj1" fmla="val 24937"/>
              <a:gd name="adj2" fmla="val 7852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Distinguishes between disciplinary groups</a:t>
            </a:r>
            <a:endParaRPr lang="en-GB" b="1" dirty="0">
              <a:solidFill>
                <a:schemeClr val="tx1"/>
              </a:solidFill>
            </a:endParaRPr>
          </a:p>
        </p:txBody>
      </p:sp>
      <p:sp>
        <p:nvSpPr>
          <p:cNvPr id="5" name="Oval Callout 4"/>
          <p:cNvSpPr/>
          <p:nvPr/>
        </p:nvSpPr>
        <p:spPr>
          <a:xfrm>
            <a:off x="2438400" y="5257800"/>
            <a:ext cx="2057400" cy="1219200"/>
          </a:xfrm>
          <a:prstGeom prst="wedgeEllipseCallout">
            <a:avLst>
              <a:gd name="adj1" fmla="val -5581"/>
              <a:gd name="adj2" fmla="val -10172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Distinguishes between genre families</a:t>
            </a:r>
            <a:endParaRPr lang="en-GB" b="1" dirty="0">
              <a:solidFill>
                <a:schemeClr val="tx1"/>
              </a:solidFill>
            </a:endParaRPr>
          </a:p>
        </p:txBody>
      </p:sp>
      <p:sp>
        <p:nvSpPr>
          <p:cNvPr id="6" name="Oval Callout 5"/>
          <p:cNvSpPr/>
          <p:nvPr/>
        </p:nvSpPr>
        <p:spPr>
          <a:xfrm>
            <a:off x="4419600" y="152400"/>
            <a:ext cx="2057400" cy="1295400"/>
          </a:xfrm>
          <a:prstGeom prst="wedgeEllipse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Distinguishes between </a:t>
            </a:r>
            <a:r>
              <a:rPr lang="en-GB" b="1" dirty="0" smtClean="0">
                <a:solidFill>
                  <a:schemeClr val="tx1"/>
                </a:solidFill>
              </a:rPr>
              <a:t>disciplines</a:t>
            </a:r>
            <a:endParaRPr lang="en-GB" b="1" dirty="0">
              <a:solidFill>
                <a:schemeClr val="tx1"/>
              </a:solidFill>
            </a:endParaRPr>
          </a:p>
        </p:txBody>
      </p:sp>
      <p:sp>
        <p:nvSpPr>
          <p:cNvPr id="7" name="Oval Callout 6"/>
          <p:cNvSpPr/>
          <p:nvPr/>
        </p:nvSpPr>
        <p:spPr>
          <a:xfrm>
            <a:off x="7086600" y="4114800"/>
            <a:ext cx="2057400" cy="1371600"/>
          </a:xfrm>
          <a:prstGeom prst="wedgeEllipseCallout">
            <a:avLst>
              <a:gd name="adj1" fmla="val -4607"/>
              <a:gd name="adj2" fmla="val -10567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Distinguishes between </a:t>
            </a:r>
            <a:r>
              <a:rPr lang="en-GB" b="1" dirty="0" smtClean="0">
                <a:solidFill>
                  <a:schemeClr val="tx1"/>
                </a:solidFill>
              </a:rPr>
              <a:t>levels</a:t>
            </a:r>
            <a:endParaRPr lang="en-GB" b="1" dirty="0">
              <a:solidFill>
                <a:schemeClr val="tx1"/>
              </a:solidFill>
            </a:endParaRPr>
          </a:p>
        </p:txBody>
      </p:sp>
    </p:spTree>
    <p:extLst>
      <p:ext uri="{BB962C8B-B14F-4D97-AF65-F5344CB8AC3E}">
        <p14:creationId xmlns:p14="http://schemas.microsoft.com/office/powerpoint/2010/main" val="4267606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Rounded MT Bold" panose="020F0704030504030204" pitchFamily="34" charset="0"/>
              </a:rPr>
              <a:t>Compare MICUSP MDA</a:t>
            </a:r>
            <a:endParaRPr lang="en-GB" dirty="0">
              <a:latin typeface="Arial Rounded MT Bold" panose="020F0704030504030204" pitchFamily="34" charset="0"/>
            </a:endParaRPr>
          </a:p>
        </p:txBody>
      </p:sp>
      <p:sp>
        <p:nvSpPr>
          <p:cNvPr id="3" name="Content Placeholder 2"/>
          <p:cNvSpPr>
            <a:spLocks noGrp="1"/>
          </p:cNvSpPr>
          <p:nvPr>
            <p:ph idx="1"/>
          </p:nvPr>
        </p:nvSpPr>
        <p:spPr/>
        <p:txBody>
          <a:bodyPr/>
          <a:lstStyle/>
          <a:p>
            <a:r>
              <a:rPr lang="en-GB" dirty="0" smtClean="0"/>
              <a:t>The same disciplines (</a:t>
            </a:r>
            <a:r>
              <a:rPr lang="en-GB" dirty="0"/>
              <a:t>Philosophy and </a:t>
            </a:r>
            <a:r>
              <a:rPr lang="en-GB" dirty="0" smtClean="0"/>
              <a:t>Physics) consistently </a:t>
            </a:r>
            <a:r>
              <a:rPr lang="en-GB" dirty="0"/>
              <a:t>at opposite ends of </a:t>
            </a:r>
            <a:r>
              <a:rPr lang="en-GB" dirty="0" smtClean="0"/>
              <a:t>the four </a:t>
            </a:r>
            <a:r>
              <a:rPr lang="en-GB" dirty="0"/>
              <a:t>dimensions (Hardy and </a:t>
            </a:r>
            <a:r>
              <a:rPr lang="en-GB" dirty="0" err="1"/>
              <a:t>Römer</a:t>
            </a:r>
            <a:r>
              <a:rPr lang="en-GB" dirty="0"/>
              <a:t> 2013</a:t>
            </a:r>
            <a:r>
              <a:rPr lang="en-GB" dirty="0" smtClean="0"/>
              <a:t>)</a:t>
            </a:r>
          </a:p>
          <a:p>
            <a:r>
              <a:rPr lang="en-GB" dirty="0"/>
              <a:t>The same </a:t>
            </a:r>
            <a:r>
              <a:rPr lang="en-GB" dirty="0" smtClean="0"/>
              <a:t>genres (Creative Writing </a:t>
            </a:r>
            <a:r>
              <a:rPr lang="en-GB" dirty="0"/>
              <a:t>and </a:t>
            </a:r>
            <a:r>
              <a:rPr lang="en-GB" dirty="0" smtClean="0"/>
              <a:t>Research Reports) consistently </a:t>
            </a:r>
            <a:r>
              <a:rPr lang="en-GB" dirty="0"/>
              <a:t>at opposite ends of the four </a:t>
            </a:r>
            <a:r>
              <a:rPr lang="en-GB" dirty="0" smtClean="0"/>
              <a:t>dimensions (Hardy </a:t>
            </a:r>
            <a:r>
              <a:rPr lang="en-GB" dirty="0"/>
              <a:t>and </a:t>
            </a:r>
            <a:r>
              <a:rPr lang="en-GB" dirty="0" err="1"/>
              <a:t>Friginal</a:t>
            </a:r>
            <a:r>
              <a:rPr lang="en-GB" dirty="0"/>
              <a:t> 2016).</a:t>
            </a:r>
          </a:p>
        </p:txBody>
      </p:sp>
    </p:spTree>
    <p:extLst>
      <p:ext uri="{BB962C8B-B14F-4D97-AF65-F5344CB8AC3E}">
        <p14:creationId xmlns:p14="http://schemas.microsoft.com/office/powerpoint/2010/main" val="2428456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TextBox 3"/>
          <p:cNvSpPr txBox="1">
            <a:spLocks noChangeArrowheads="1"/>
          </p:cNvSpPr>
          <p:nvPr/>
        </p:nvSpPr>
        <p:spPr bwMode="auto">
          <a:xfrm>
            <a:off x="650081" y="712864"/>
            <a:ext cx="66246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Franklin Gothic Book" pitchFamily="34" charset="0"/>
                <a:ea typeface="ＭＳ Ｐゴシック" pitchFamily="34" charset="-128"/>
              </a:defRPr>
            </a:lvl1pPr>
            <a:lvl2pPr marL="742950" indent="-285750" eaLnBrk="0" hangingPunct="0">
              <a:defRPr kumimoji="1">
                <a:solidFill>
                  <a:schemeClr val="tx1"/>
                </a:solidFill>
                <a:latin typeface="Franklin Gothic Book" pitchFamily="34" charset="0"/>
                <a:ea typeface="ＭＳ Ｐゴシック" pitchFamily="34" charset="-128"/>
              </a:defRPr>
            </a:lvl2pPr>
            <a:lvl3pPr marL="1143000" indent="-228600" eaLnBrk="0" hangingPunct="0">
              <a:defRPr kumimoji="1">
                <a:solidFill>
                  <a:schemeClr val="tx1"/>
                </a:solidFill>
                <a:latin typeface="Franklin Gothic Book" pitchFamily="34" charset="0"/>
                <a:ea typeface="ＭＳ Ｐゴシック" pitchFamily="34" charset="-128"/>
              </a:defRPr>
            </a:lvl3pPr>
            <a:lvl4pPr marL="1600200" indent="-228600" eaLnBrk="0" hangingPunct="0">
              <a:defRPr kumimoji="1">
                <a:solidFill>
                  <a:schemeClr val="tx1"/>
                </a:solidFill>
                <a:latin typeface="Franklin Gothic Book" pitchFamily="34" charset="0"/>
                <a:ea typeface="ＭＳ Ｐゴシック" pitchFamily="34" charset="-128"/>
              </a:defRPr>
            </a:lvl4pPr>
            <a:lvl5pPr marL="2057400" indent="-228600" eaLnBrk="0" hangingPunct="0">
              <a:defRPr kumimoji="1">
                <a:solidFill>
                  <a:schemeClr val="tx1"/>
                </a:solidFill>
                <a:latin typeface="Franklin Gothic Book" pitchFamily="34" charset="0"/>
                <a:ea typeface="ＭＳ Ｐゴシック" pitchFamily="34" charset="-128"/>
              </a:defRPr>
            </a:lvl5pPr>
            <a:lvl6pPr marL="2514600" indent="-228600" eaLnBrk="0" fontAlgn="base" hangingPunct="0">
              <a:spcBef>
                <a:spcPct val="0"/>
              </a:spcBef>
              <a:spcAft>
                <a:spcPct val="0"/>
              </a:spcAft>
              <a:defRPr kumimoji="1">
                <a:solidFill>
                  <a:schemeClr val="tx1"/>
                </a:solidFill>
                <a:latin typeface="Franklin Gothic Book" pitchFamily="34" charset="0"/>
                <a:ea typeface="ＭＳ Ｐゴシック" pitchFamily="34" charset="-128"/>
              </a:defRPr>
            </a:lvl6pPr>
            <a:lvl7pPr marL="2971800" indent="-228600" eaLnBrk="0" fontAlgn="base" hangingPunct="0">
              <a:spcBef>
                <a:spcPct val="0"/>
              </a:spcBef>
              <a:spcAft>
                <a:spcPct val="0"/>
              </a:spcAft>
              <a:defRPr kumimoji="1">
                <a:solidFill>
                  <a:schemeClr val="tx1"/>
                </a:solidFill>
                <a:latin typeface="Franklin Gothic Book" pitchFamily="34" charset="0"/>
                <a:ea typeface="ＭＳ Ｐゴシック" pitchFamily="34" charset="-128"/>
              </a:defRPr>
            </a:lvl7pPr>
            <a:lvl8pPr marL="3429000" indent="-228600" eaLnBrk="0" fontAlgn="base" hangingPunct="0">
              <a:spcBef>
                <a:spcPct val="0"/>
              </a:spcBef>
              <a:spcAft>
                <a:spcPct val="0"/>
              </a:spcAft>
              <a:defRPr kumimoji="1">
                <a:solidFill>
                  <a:schemeClr val="tx1"/>
                </a:solidFill>
                <a:latin typeface="Franklin Gothic Book" pitchFamily="34" charset="0"/>
                <a:ea typeface="ＭＳ Ｐゴシック" pitchFamily="34" charset="-128"/>
              </a:defRPr>
            </a:lvl8pPr>
            <a:lvl9pPr marL="3886200" indent="-228600" eaLnBrk="0" fontAlgn="base" hangingPunct="0">
              <a:spcBef>
                <a:spcPct val="0"/>
              </a:spcBef>
              <a:spcAft>
                <a:spcPct val="0"/>
              </a:spcAft>
              <a:defRPr kumimoji="1">
                <a:solidFill>
                  <a:schemeClr val="tx1"/>
                </a:solidFill>
                <a:latin typeface="Franklin Gothic Book" pitchFamily="34" charset="0"/>
                <a:ea typeface="ＭＳ Ｐゴシック" pitchFamily="34" charset="-128"/>
              </a:defRPr>
            </a:lvl9pPr>
          </a:lstStyle>
          <a:p>
            <a:pPr eaLnBrk="1" hangingPunct="1"/>
            <a:r>
              <a:rPr lang="en-GB" altLang="en-US" sz="2800" dirty="0" smtClean="0">
                <a:solidFill>
                  <a:srgbClr val="000000"/>
                </a:solidFill>
                <a:latin typeface="Arial Rounded MT Bold" pitchFamily="34" charset="0"/>
                <a:cs typeface="Arial" pitchFamily="34" charset="0"/>
              </a:rPr>
              <a:t>Thanks for listening!</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1801428"/>
            <a:ext cx="5041776" cy="504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3276600"/>
            <a:ext cx="3048000" cy="1477328"/>
          </a:xfrm>
          <a:prstGeom prst="rect">
            <a:avLst/>
          </a:prstGeom>
          <a:noFill/>
        </p:spPr>
        <p:txBody>
          <a:bodyPr wrap="square" rtlCol="0">
            <a:spAutoFit/>
          </a:bodyPr>
          <a:lstStyle/>
          <a:p>
            <a:pPr algn="ctr"/>
            <a:r>
              <a:rPr lang="en-GB" dirty="0" smtClean="0"/>
              <a:t>Queries?</a:t>
            </a:r>
          </a:p>
          <a:p>
            <a:endParaRPr lang="en-GB" dirty="0"/>
          </a:p>
          <a:p>
            <a:r>
              <a:rPr lang="en-GB" dirty="0" smtClean="0"/>
              <a:t>Try </a:t>
            </a:r>
            <a:r>
              <a:rPr lang="en-GB" dirty="0" smtClean="0">
                <a:hlinkClick r:id="rId3"/>
              </a:rPr>
              <a:t>www.coventry.ac.uk/bawe</a:t>
            </a:r>
            <a:endParaRPr lang="en-GB" dirty="0" smtClean="0"/>
          </a:p>
          <a:p>
            <a:pPr algn="ctr"/>
            <a:r>
              <a:rPr lang="en-GB" dirty="0" smtClean="0"/>
              <a:t>or</a:t>
            </a:r>
          </a:p>
          <a:p>
            <a:r>
              <a:rPr lang="en-GB" dirty="0" smtClean="0"/>
              <a:t>Email </a:t>
            </a:r>
            <a:r>
              <a:rPr lang="en-GB" dirty="0" smtClean="0">
                <a:hlinkClick r:id="rId4"/>
              </a:rPr>
              <a:t>h.nesi@coventry.ac.uk</a:t>
            </a:r>
            <a:r>
              <a:rPr lang="en-GB" dirty="0" smtClean="0"/>
              <a:t> </a:t>
            </a:r>
            <a:endParaRPr lang="en-GB" dirty="0"/>
          </a:p>
        </p:txBody>
      </p:sp>
    </p:spTree>
    <p:extLst>
      <p:ext uri="{BB962C8B-B14F-4D97-AF65-F5344CB8AC3E}">
        <p14:creationId xmlns:p14="http://schemas.microsoft.com/office/powerpoint/2010/main" val="13891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6914" name="Object 3"/>
          <p:cNvGraphicFramePr>
            <a:graphicFrameLocks noChangeAspect="1"/>
          </p:cNvGraphicFramePr>
          <p:nvPr/>
        </p:nvGraphicFramePr>
        <p:xfrm>
          <a:off x="395288" y="642938"/>
          <a:ext cx="8208962" cy="6215062"/>
        </p:xfrm>
        <a:graphic>
          <a:graphicData uri="http://schemas.openxmlformats.org/presentationml/2006/ole">
            <mc:AlternateContent xmlns:mc="http://schemas.openxmlformats.org/markup-compatibility/2006">
              <mc:Choice xmlns:v="urn:schemas-microsoft-com:vml" Requires="v">
                <p:oleObj spid="_x0000_s6185" name="Chart" r:id="rId3" imgW="3991051" imgH="3600602" progId="Excel.Chart.8">
                  <p:embed/>
                </p:oleObj>
              </mc:Choice>
              <mc:Fallback>
                <p:oleObj name="Chart" r:id="rId3" imgW="3991051" imgH="3600602"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642938"/>
                        <a:ext cx="8208962" cy="6215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8911955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Rounded MT Bold" panose="020F0704030504030204" pitchFamily="34" charset="0"/>
              </a:rPr>
              <a:t>References</a:t>
            </a:r>
            <a:endParaRPr lang="en-GB" dirty="0">
              <a:latin typeface="Arial Rounded MT Bold" panose="020F0704030504030204" pitchFamily="34" charset="0"/>
            </a:endParaRPr>
          </a:p>
        </p:txBody>
      </p:sp>
      <p:sp>
        <p:nvSpPr>
          <p:cNvPr id="3" name="Content Placeholder 2"/>
          <p:cNvSpPr>
            <a:spLocks noGrp="1"/>
          </p:cNvSpPr>
          <p:nvPr>
            <p:ph idx="1"/>
          </p:nvPr>
        </p:nvSpPr>
        <p:spPr>
          <a:xfrm>
            <a:off x="457200" y="1600200"/>
            <a:ext cx="8305800" cy="4953000"/>
          </a:xfrm>
        </p:spPr>
        <p:txBody>
          <a:bodyPr/>
          <a:lstStyle/>
          <a:p>
            <a:r>
              <a:rPr lang="en-GB" sz="2000" b="1" dirty="0" err="1"/>
              <a:t>Biber</a:t>
            </a:r>
            <a:r>
              <a:rPr lang="en-GB" sz="2000" b="1" dirty="0"/>
              <a:t>, D</a:t>
            </a:r>
            <a:r>
              <a:rPr lang="en-GB" sz="2000" dirty="0"/>
              <a:t>. 1988. </a:t>
            </a:r>
            <a:r>
              <a:rPr lang="en-GB" sz="2000" i="1" dirty="0"/>
              <a:t>Variation across Speech and Writing.</a:t>
            </a:r>
            <a:r>
              <a:rPr lang="en-GB" sz="2000" dirty="0"/>
              <a:t> Cambridge University Press</a:t>
            </a:r>
            <a:r>
              <a:rPr lang="en-GB" sz="2000" dirty="0" smtClean="0"/>
              <a:t>.</a:t>
            </a:r>
          </a:p>
          <a:p>
            <a:r>
              <a:rPr lang="en-GB" sz="2000" b="1" dirty="0" err="1"/>
              <a:t>Billig</a:t>
            </a:r>
            <a:r>
              <a:rPr lang="en-GB" sz="2000" b="1" dirty="0"/>
              <a:t>, M. </a:t>
            </a:r>
            <a:r>
              <a:rPr lang="en-GB" sz="2000" dirty="0"/>
              <a:t>(2013) </a:t>
            </a:r>
            <a:r>
              <a:rPr lang="en-GB" sz="2000" i="1" dirty="0"/>
              <a:t>Learn to Write Badly</a:t>
            </a:r>
            <a:r>
              <a:rPr lang="en-GB" sz="2000" dirty="0"/>
              <a:t>: </a:t>
            </a:r>
            <a:r>
              <a:rPr lang="en-GB" sz="2000" i="1" dirty="0"/>
              <a:t>How to succeed in the social sciences.</a:t>
            </a:r>
            <a:r>
              <a:rPr lang="en-GB" sz="2000" dirty="0"/>
              <a:t> Cambridge University </a:t>
            </a:r>
            <a:r>
              <a:rPr lang="en-GB" sz="2000" dirty="0" smtClean="0"/>
              <a:t>Press</a:t>
            </a:r>
            <a:endParaRPr lang="en-GB" sz="2000" dirty="0"/>
          </a:p>
          <a:p>
            <a:r>
              <a:rPr lang="en-GB" sz="2000" b="1" dirty="0"/>
              <a:t>Gardner, S. </a:t>
            </a:r>
            <a:r>
              <a:rPr lang="en-GB" sz="2000" dirty="0"/>
              <a:t>and </a:t>
            </a:r>
            <a:r>
              <a:rPr lang="en-GB" sz="2000" b="1" dirty="0"/>
              <a:t>H. Nesi. </a:t>
            </a:r>
            <a:r>
              <a:rPr lang="en-GB" sz="2000" dirty="0"/>
              <a:t> 2013. A classification of genre families in university student writing. </a:t>
            </a:r>
            <a:r>
              <a:rPr lang="en-GB" sz="2000" i="1" dirty="0"/>
              <a:t>Applied Linguistics, </a:t>
            </a:r>
            <a:r>
              <a:rPr lang="en-GB" sz="2000" dirty="0"/>
              <a:t>34/1, 25-52. </a:t>
            </a:r>
          </a:p>
          <a:p>
            <a:r>
              <a:rPr lang="en-GB" sz="2000" b="1" dirty="0" smtClean="0"/>
              <a:t>Hardy</a:t>
            </a:r>
            <a:r>
              <a:rPr lang="en-GB" sz="2000" b="1" dirty="0"/>
              <a:t>, J. and </a:t>
            </a:r>
            <a:r>
              <a:rPr lang="en-GB" sz="2000" b="1" dirty="0" err="1"/>
              <a:t>Friginal</a:t>
            </a:r>
            <a:r>
              <a:rPr lang="en-GB" sz="2000" b="1" dirty="0"/>
              <a:t>, E.</a:t>
            </a:r>
            <a:r>
              <a:rPr lang="en-GB" sz="2000" dirty="0"/>
              <a:t> 2016 Genre variation in student writing: A multi-dimensional analysis. </a:t>
            </a:r>
            <a:r>
              <a:rPr lang="en-GB" sz="2000" i="1" dirty="0"/>
              <a:t>Journal of English for Academic Purposes</a:t>
            </a:r>
            <a:r>
              <a:rPr lang="en-GB" sz="2000" dirty="0"/>
              <a:t>, 22: 119-131. </a:t>
            </a:r>
          </a:p>
          <a:p>
            <a:r>
              <a:rPr lang="en-US" sz="2000" b="1" dirty="0"/>
              <a:t>Hardy, J. and </a:t>
            </a:r>
            <a:r>
              <a:rPr lang="en-US" sz="2000" b="1" dirty="0" err="1"/>
              <a:t>Römer</a:t>
            </a:r>
            <a:r>
              <a:rPr lang="en-US" sz="2000" b="1" dirty="0"/>
              <a:t>, U.</a:t>
            </a:r>
            <a:r>
              <a:rPr lang="en-US" sz="2000" dirty="0"/>
              <a:t> 2013. Revealing Disciplinary Variation in Student Writing: A Multi-Dimensional Analysis of the Michigan Corpus of Upper-level Student Papers (MICUSP). </a:t>
            </a:r>
            <a:r>
              <a:rPr lang="en-US" sz="2000" i="1" dirty="0"/>
              <a:t>Corpora, </a:t>
            </a:r>
            <a:r>
              <a:rPr lang="en-US" sz="2000" dirty="0"/>
              <a:t>8/2: 183-207</a:t>
            </a:r>
            <a:r>
              <a:rPr lang="en-US" sz="2000" dirty="0" smtClean="0"/>
              <a:t>.</a:t>
            </a:r>
          </a:p>
          <a:p>
            <a:r>
              <a:rPr lang="en-US" sz="2000" b="1" dirty="0"/>
              <a:t>Nesi, H. </a:t>
            </a:r>
            <a:r>
              <a:rPr lang="en-US" sz="2000" dirty="0"/>
              <a:t>and</a:t>
            </a:r>
            <a:r>
              <a:rPr lang="en-US" sz="2000" b="1" dirty="0"/>
              <a:t> S. Gardner.</a:t>
            </a:r>
            <a:r>
              <a:rPr lang="en-US" sz="2000" dirty="0"/>
              <a:t> 2012. </a:t>
            </a:r>
            <a:r>
              <a:rPr lang="en-US" sz="2000" i="1" dirty="0"/>
              <a:t>Genres across the Disciplines: Student Writing in Higher Education </a:t>
            </a:r>
            <a:r>
              <a:rPr lang="en-US" sz="2000" dirty="0"/>
              <a:t>Cambridge University Press</a:t>
            </a:r>
            <a:r>
              <a:rPr lang="en-US" sz="2000" dirty="0" smtClean="0"/>
              <a:t>.</a:t>
            </a:r>
            <a:endParaRPr lang="en-GB" sz="2000" dirty="0"/>
          </a:p>
          <a:p>
            <a:endParaRPr lang="en-GB" dirty="0"/>
          </a:p>
          <a:p>
            <a:endParaRPr lang="en-GB" dirty="0"/>
          </a:p>
        </p:txBody>
      </p:sp>
    </p:spTree>
    <p:extLst>
      <p:ext uri="{BB962C8B-B14F-4D97-AF65-F5344CB8AC3E}">
        <p14:creationId xmlns:p14="http://schemas.microsoft.com/office/powerpoint/2010/main" val="184915575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24126040"/>
              </p:ext>
            </p:extLst>
          </p:nvPr>
        </p:nvGraphicFramePr>
        <p:xfrm>
          <a:off x="468313" y="1484313"/>
          <a:ext cx="8113713" cy="2854325"/>
        </p:xfrm>
        <a:graphic>
          <a:graphicData uri="http://schemas.openxmlformats.org/drawingml/2006/table">
            <a:tbl>
              <a:tblPr>
                <a:tableStyleId>{5C22544A-7EE6-4342-B048-85BDC9FD1C3A}</a:tableStyleId>
              </a:tblPr>
              <a:tblGrid>
                <a:gridCol w="1450313"/>
                <a:gridCol w="1665850"/>
                <a:gridCol w="1665850"/>
                <a:gridCol w="1665850"/>
                <a:gridCol w="1665850"/>
              </a:tblGrid>
              <a:tr h="593473">
                <a:tc>
                  <a:txBody>
                    <a:bodyPr/>
                    <a:lstStyle/>
                    <a:p>
                      <a:pPr algn="l" fontAlgn="b"/>
                      <a:endParaRPr lang="en-GB" sz="2000" b="0" i="0" u="none" strike="noStrike" dirty="0">
                        <a:solidFill>
                          <a:srgbClr val="000000"/>
                        </a:solidFill>
                        <a:effectLst/>
                        <a:latin typeface="Calibri"/>
                      </a:endParaRPr>
                    </a:p>
                  </a:txBody>
                  <a:tcPr marL="0" marR="0" marT="0" marB="0" anchor="b"/>
                </a:tc>
                <a:tc>
                  <a:txBody>
                    <a:bodyPr/>
                    <a:lstStyle/>
                    <a:p>
                      <a:pPr algn="l" fontAlgn="ctr"/>
                      <a:r>
                        <a:rPr lang="en-GB" sz="2400" b="1" u="none" strike="noStrike" dirty="0" smtClean="0">
                          <a:effectLst/>
                        </a:rPr>
                        <a:t>Dimension 1</a:t>
                      </a:r>
                      <a:endParaRPr lang="en-GB" sz="2400" b="1" i="0" u="none" strike="noStrike" dirty="0">
                        <a:solidFill>
                          <a:srgbClr val="000000"/>
                        </a:solidFill>
                        <a:effectLst/>
                        <a:latin typeface="Times New Roman"/>
                      </a:endParaRPr>
                    </a:p>
                  </a:txBody>
                  <a:tcPr marL="0" marR="0" marT="0" marB="0" anchor="ctr"/>
                </a:tc>
                <a:tc>
                  <a:txBody>
                    <a:bodyPr/>
                    <a:lstStyle/>
                    <a:p>
                      <a:pPr algn="l" fontAlgn="ctr"/>
                      <a:r>
                        <a:rPr lang="en-GB" sz="2400" b="1" u="none" strike="noStrike" dirty="0" smtClean="0">
                          <a:effectLst/>
                        </a:rPr>
                        <a:t>Dimension 2</a:t>
                      </a:r>
                      <a:endParaRPr lang="en-GB" sz="2400" b="1" i="0" u="none" strike="noStrike" dirty="0">
                        <a:solidFill>
                          <a:srgbClr val="000000"/>
                        </a:solidFill>
                        <a:effectLst/>
                        <a:latin typeface="Times New Roman"/>
                      </a:endParaRPr>
                    </a:p>
                  </a:txBody>
                  <a:tcPr marL="0" marR="0" marT="0" marB="0" anchor="ctr"/>
                </a:tc>
                <a:tc>
                  <a:txBody>
                    <a:bodyPr/>
                    <a:lstStyle/>
                    <a:p>
                      <a:pPr algn="l" fontAlgn="ctr"/>
                      <a:r>
                        <a:rPr lang="en-GB" sz="2400" b="1" u="none" strike="noStrike" dirty="0" smtClean="0">
                          <a:effectLst/>
                        </a:rPr>
                        <a:t>Dimension 3</a:t>
                      </a:r>
                      <a:endParaRPr lang="en-GB" sz="2400" b="1" i="0" u="none" strike="noStrike" dirty="0">
                        <a:solidFill>
                          <a:srgbClr val="000000"/>
                        </a:solidFill>
                        <a:effectLst/>
                        <a:latin typeface="Times New Roman"/>
                      </a:endParaRPr>
                    </a:p>
                  </a:txBody>
                  <a:tcPr marL="0" marR="0" marT="0" marB="0" anchor="ctr"/>
                </a:tc>
                <a:tc>
                  <a:txBody>
                    <a:bodyPr/>
                    <a:lstStyle/>
                    <a:p>
                      <a:pPr algn="l" fontAlgn="ctr"/>
                      <a:r>
                        <a:rPr lang="en-GB" sz="2400" b="1" u="none" strike="noStrike" dirty="0" smtClean="0">
                          <a:effectLst/>
                        </a:rPr>
                        <a:t>Dimension </a:t>
                      </a:r>
                      <a:r>
                        <a:rPr lang="en-GB" sz="2400" b="1" u="none" strike="noStrike" dirty="0" smtClean="0">
                          <a:effectLst/>
                        </a:rPr>
                        <a:t>4</a:t>
                      </a:r>
                      <a:endParaRPr lang="en-GB" sz="2400" b="1" i="0" u="none" strike="noStrike" dirty="0">
                        <a:solidFill>
                          <a:srgbClr val="000000"/>
                        </a:solidFill>
                        <a:effectLst/>
                        <a:latin typeface="Times New Roman"/>
                      </a:endParaRPr>
                    </a:p>
                  </a:txBody>
                  <a:tcPr marL="0" marR="0" marT="0" marB="0" anchor="ctr"/>
                </a:tc>
              </a:tr>
              <a:tr h="565213">
                <a:tc>
                  <a:txBody>
                    <a:bodyPr/>
                    <a:lstStyle/>
                    <a:p>
                      <a:pPr algn="l" fontAlgn="b"/>
                      <a:r>
                        <a:rPr lang="en-GB" sz="2800" b="1" u="none" strike="noStrike" dirty="0">
                          <a:effectLst/>
                        </a:rPr>
                        <a:t>Level 1</a:t>
                      </a:r>
                      <a:endParaRPr lang="en-GB" sz="2800" b="1" i="0" u="none" strike="noStrike" dirty="0">
                        <a:solidFill>
                          <a:srgbClr val="000000"/>
                        </a:solidFill>
                        <a:effectLst/>
                        <a:latin typeface="Calibri"/>
                      </a:endParaRPr>
                    </a:p>
                  </a:txBody>
                  <a:tcPr marL="0" marR="0" marT="0" marB="0" anchor="b"/>
                </a:tc>
                <a:tc>
                  <a:txBody>
                    <a:bodyPr/>
                    <a:lstStyle/>
                    <a:p>
                      <a:pPr algn="r" fontAlgn="ctr"/>
                      <a:r>
                        <a:rPr lang="en-GB" sz="2000" b="1" u="none" strike="noStrike" dirty="0">
                          <a:solidFill>
                            <a:srgbClr val="0070C0"/>
                          </a:solidFill>
                          <a:effectLst/>
                        </a:rPr>
                        <a:t>-</a:t>
                      </a:r>
                      <a:r>
                        <a:rPr lang="en-GB" sz="2000" b="1" u="none" strike="noStrike" dirty="0" smtClean="0">
                          <a:solidFill>
                            <a:srgbClr val="0070C0"/>
                          </a:solidFill>
                          <a:effectLst/>
                        </a:rPr>
                        <a:t>2.035 </a:t>
                      </a:r>
                      <a:endParaRPr lang="en-GB" sz="2000" b="1" i="0" u="none" strike="noStrike" dirty="0">
                        <a:solidFill>
                          <a:schemeClr val="tx1"/>
                        </a:solidFill>
                        <a:effectLst/>
                        <a:latin typeface="SAS Monospace"/>
                      </a:endParaRPr>
                    </a:p>
                  </a:txBody>
                  <a:tcPr marL="0" marR="0" marT="0" marB="0" anchor="ctr"/>
                </a:tc>
                <a:tc>
                  <a:txBody>
                    <a:bodyPr/>
                    <a:lstStyle/>
                    <a:p>
                      <a:pPr algn="r" fontAlgn="ctr"/>
                      <a:r>
                        <a:rPr lang="en-GB" sz="2000" b="1" u="none" strike="noStrike" dirty="0" smtClean="0">
                          <a:solidFill>
                            <a:srgbClr val="C00000"/>
                          </a:solidFill>
                          <a:effectLst/>
                        </a:rPr>
                        <a:t>1.528</a:t>
                      </a:r>
                      <a:endParaRPr lang="en-GB" sz="2000" b="1" i="0" u="none" strike="noStrike" dirty="0">
                        <a:solidFill>
                          <a:schemeClr val="tx1"/>
                        </a:solidFill>
                        <a:effectLst/>
                        <a:latin typeface="SAS Monospace"/>
                      </a:endParaRPr>
                    </a:p>
                  </a:txBody>
                  <a:tcPr marL="0" marR="0" marT="0" marB="0" anchor="ctr"/>
                </a:tc>
                <a:tc>
                  <a:txBody>
                    <a:bodyPr/>
                    <a:lstStyle/>
                    <a:p>
                      <a:pPr algn="r" fontAlgn="ctr"/>
                      <a:r>
                        <a:rPr lang="en-GB" sz="2000" b="1" u="none" strike="noStrike" dirty="0" smtClean="0">
                          <a:solidFill>
                            <a:srgbClr val="00B050"/>
                          </a:solidFill>
                          <a:effectLst/>
                        </a:rPr>
                        <a:t>0.968 </a:t>
                      </a:r>
                      <a:endParaRPr lang="en-GB" sz="2000" b="1" i="0" u="none" strike="noStrike" dirty="0">
                        <a:solidFill>
                          <a:schemeClr val="tx1"/>
                        </a:solidFill>
                        <a:effectLst/>
                        <a:latin typeface="SAS Monospace"/>
                      </a:endParaRPr>
                    </a:p>
                  </a:txBody>
                  <a:tcPr marL="0" marR="0" marT="0" marB="0" anchor="ctr"/>
                </a:tc>
                <a:tc>
                  <a:txBody>
                    <a:bodyPr/>
                    <a:lstStyle/>
                    <a:p>
                      <a:pPr algn="r" fontAlgn="ctr"/>
                      <a:r>
                        <a:rPr lang="en-GB" sz="2000" b="1" u="none" strike="noStrike" dirty="0" smtClean="0">
                          <a:solidFill>
                            <a:srgbClr val="7030A0"/>
                          </a:solidFill>
                          <a:effectLst/>
                        </a:rPr>
                        <a:t>0.152 </a:t>
                      </a:r>
                      <a:endParaRPr lang="en-GB" sz="2000" b="1" i="0" u="none" strike="noStrike" dirty="0">
                        <a:solidFill>
                          <a:schemeClr val="tx1"/>
                        </a:solidFill>
                        <a:effectLst/>
                        <a:latin typeface="SAS Monospace"/>
                      </a:endParaRPr>
                    </a:p>
                  </a:txBody>
                  <a:tcPr marL="0" marR="0" marT="0" marB="0" anchor="ctr"/>
                </a:tc>
              </a:tr>
              <a:tr h="565213">
                <a:tc>
                  <a:txBody>
                    <a:bodyPr/>
                    <a:lstStyle/>
                    <a:p>
                      <a:pPr algn="l" fontAlgn="b"/>
                      <a:r>
                        <a:rPr lang="en-GB" sz="2800" b="1" u="none" strike="noStrike" dirty="0" smtClean="0">
                          <a:effectLst/>
                        </a:rPr>
                        <a:t>Level </a:t>
                      </a:r>
                      <a:r>
                        <a:rPr lang="en-GB" sz="2800" b="1" u="none" strike="noStrike" dirty="0">
                          <a:effectLst/>
                        </a:rPr>
                        <a:t>2</a:t>
                      </a:r>
                      <a:endParaRPr lang="en-GB" sz="2800" b="1" i="0" u="none" strike="noStrike" dirty="0">
                        <a:solidFill>
                          <a:srgbClr val="000000"/>
                        </a:solidFill>
                        <a:effectLst/>
                        <a:latin typeface="Calibri"/>
                      </a:endParaRPr>
                    </a:p>
                  </a:txBody>
                  <a:tcPr marL="0" marR="0" marT="0" marB="0" anchor="b"/>
                </a:tc>
                <a:tc>
                  <a:txBody>
                    <a:bodyPr/>
                    <a:lstStyle/>
                    <a:p>
                      <a:pPr algn="r" fontAlgn="ctr"/>
                      <a:r>
                        <a:rPr lang="en-GB" sz="2000" b="1" u="none" strike="noStrike" dirty="0">
                          <a:solidFill>
                            <a:srgbClr val="0070C0"/>
                          </a:solidFill>
                          <a:effectLst/>
                        </a:rPr>
                        <a:t>-</a:t>
                      </a:r>
                      <a:r>
                        <a:rPr lang="en-GB" sz="2000" b="1" u="none" strike="noStrike" dirty="0" smtClean="0">
                          <a:solidFill>
                            <a:srgbClr val="0070C0"/>
                          </a:solidFill>
                          <a:effectLst/>
                        </a:rPr>
                        <a:t>0.616 </a:t>
                      </a:r>
                      <a:endParaRPr lang="en-GB" sz="2000" b="1" i="0" u="none" strike="noStrike" dirty="0">
                        <a:solidFill>
                          <a:schemeClr val="tx1"/>
                        </a:solidFill>
                        <a:effectLst/>
                        <a:latin typeface="SAS Monospace"/>
                      </a:endParaRPr>
                    </a:p>
                  </a:txBody>
                  <a:tcPr marL="0" marR="0" marT="0" marB="0" anchor="ctr"/>
                </a:tc>
                <a:tc>
                  <a:txBody>
                    <a:bodyPr/>
                    <a:lstStyle/>
                    <a:p>
                      <a:pPr algn="r" fontAlgn="ctr"/>
                      <a:r>
                        <a:rPr lang="en-GB" sz="2000" b="1" u="none" strike="noStrike" dirty="0" smtClean="0">
                          <a:solidFill>
                            <a:srgbClr val="C00000"/>
                          </a:solidFill>
                          <a:effectLst/>
                        </a:rPr>
                        <a:t>0.441 </a:t>
                      </a:r>
                      <a:endParaRPr lang="en-GB" sz="2000" b="1" i="0" u="none" strike="noStrike" dirty="0">
                        <a:solidFill>
                          <a:schemeClr val="tx1"/>
                        </a:solidFill>
                        <a:effectLst/>
                        <a:latin typeface="SAS Monospace"/>
                      </a:endParaRPr>
                    </a:p>
                  </a:txBody>
                  <a:tcPr marL="0" marR="0" marT="0" marB="0" anchor="ctr"/>
                </a:tc>
                <a:tc>
                  <a:txBody>
                    <a:bodyPr/>
                    <a:lstStyle/>
                    <a:p>
                      <a:pPr algn="r" fontAlgn="ctr"/>
                      <a:r>
                        <a:rPr lang="en-GB" sz="2000" b="1" u="none" strike="noStrike" dirty="0" smtClean="0">
                          <a:solidFill>
                            <a:srgbClr val="00B050"/>
                          </a:solidFill>
                          <a:effectLst/>
                        </a:rPr>
                        <a:t>0.345 </a:t>
                      </a:r>
                      <a:endParaRPr lang="en-GB" sz="2000" b="1" i="0" u="none" strike="noStrike" dirty="0">
                        <a:solidFill>
                          <a:schemeClr val="tx1"/>
                        </a:solidFill>
                        <a:effectLst/>
                        <a:latin typeface="SAS Monospace"/>
                      </a:endParaRPr>
                    </a:p>
                  </a:txBody>
                  <a:tcPr marL="0" marR="0" marT="0" marB="0" anchor="ctr"/>
                </a:tc>
                <a:tc>
                  <a:txBody>
                    <a:bodyPr/>
                    <a:lstStyle/>
                    <a:p>
                      <a:pPr algn="r" fontAlgn="ctr"/>
                      <a:r>
                        <a:rPr kumimoji="0" lang="en-GB" sz="2000" b="1" u="none" strike="noStrike" kern="1200" dirty="0" smtClean="0">
                          <a:solidFill>
                            <a:schemeClr val="tx1"/>
                          </a:solidFill>
                          <a:effectLst/>
                          <a:latin typeface="+mn-lt"/>
                          <a:ea typeface="+mn-ea"/>
                          <a:cs typeface="+mn-cs"/>
                        </a:rPr>
                        <a:t>0.322</a:t>
                      </a:r>
                      <a:r>
                        <a:rPr lang="en-GB" sz="2000" b="1" u="none" strike="noStrike" dirty="0" smtClean="0">
                          <a:solidFill>
                            <a:schemeClr val="tx1"/>
                          </a:solidFill>
                          <a:effectLst/>
                        </a:rPr>
                        <a:t> </a:t>
                      </a:r>
                      <a:endParaRPr lang="en-GB" sz="2000" b="1" i="0" u="none" strike="noStrike" dirty="0">
                        <a:solidFill>
                          <a:schemeClr val="tx1"/>
                        </a:solidFill>
                        <a:effectLst/>
                        <a:latin typeface="SAS Monospace"/>
                      </a:endParaRPr>
                    </a:p>
                  </a:txBody>
                  <a:tcPr marL="0" marR="0" marT="0" marB="0" anchor="ctr"/>
                </a:tc>
              </a:tr>
              <a:tr h="565213">
                <a:tc>
                  <a:txBody>
                    <a:bodyPr/>
                    <a:lstStyle/>
                    <a:p>
                      <a:pPr algn="l" fontAlgn="b"/>
                      <a:r>
                        <a:rPr lang="en-GB" sz="2800" b="1" u="none" strike="noStrike" dirty="0">
                          <a:effectLst/>
                        </a:rPr>
                        <a:t>Level 3</a:t>
                      </a:r>
                      <a:endParaRPr lang="en-GB" sz="2800" b="1" i="0" u="none" strike="noStrike" dirty="0">
                        <a:solidFill>
                          <a:srgbClr val="000000"/>
                        </a:solidFill>
                        <a:effectLst/>
                        <a:latin typeface="Calibri"/>
                      </a:endParaRPr>
                    </a:p>
                  </a:txBody>
                  <a:tcPr marL="0" marR="0" marT="0" marB="0" anchor="b"/>
                </a:tc>
                <a:tc>
                  <a:txBody>
                    <a:bodyPr/>
                    <a:lstStyle/>
                    <a:p>
                      <a:pPr algn="r" fontAlgn="ctr"/>
                      <a:r>
                        <a:rPr lang="en-GB" sz="2000" b="1" u="none" strike="noStrike" dirty="0" smtClean="0">
                          <a:solidFill>
                            <a:srgbClr val="0070C0"/>
                          </a:solidFill>
                          <a:effectLst/>
                        </a:rPr>
                        <a:t>0.128 </a:t>
                      </a:r>
                      <a:endParaRPr lang="en-GB" sz="2000" b="1" i="0" u="none" strike="noStrike" dirty="0">
                        <a:solidFill>
                          <a:schemeClr val="tx1"/>
                        </a:solidFill>
                        <a:effectLst/>
                        <a:latin typeface="SAS Monospace"/>
                      </a:endParaRPr>
                    </a:p>
                  </a:txBody>
                  <a:tcPr marL="0" marR="0" marT="0" marB="0" anchor="ctr"/>
                </a:tc>
                <a:tc>
                  <a:txBody>
                    <a:bodyPr/>
                    <a:lstStyle/>
                    <a:p>
                      <a:pPr algn="r" fontAlgn="ctr"/>
                      <a:r>
                        <a:rPr lang="en-GB" sz="2000" b="1" u="none" strike="noStrike" dirty="0">
                          <a:solidFill>
                            <a:srgbClr val="C00000"/>
                          </a:solidFill>
                          <a:effectLst/>
                        </a:rPr>
                        <a:t>-</a:t>
                      </a:r>
                      <a:r>
                        <a:rPr lang="en-GB" sz="2000" b="1" u="none" strike="noStrike" dirty="0" smtClean="0">
                          <a:solidFill>
                            <a:srgbClr val="C00000"/>
                          </a:solidFill>
                          <a:effectLst/>
                        </a:rPr>
                        <a:t>0.484 </a:t>
                      </a:r>
                      <a:endParaRPr lang="en-GB" sz="2000" b="1" i="0" u="none" strike="noStrike" dirty="0">
                        <a:solidFill>
                          <a:schemeClr val="tx1"/>
                        </a:solidFill>
                        <a:effectLst/>
                        <a:latin typeface="SAS Monospace"/>
                      </a:endParaRPr>
                    </a:p>
                  </a:txBody>
                  <a:tcPr marL="0" marR="0" marT="0" marB="0" anchor="ctr"/>
                </a:tc>
                <a:tc>
                  <a:txBody>
                    <a:bodyPr/>
                    <a:lstStyle/>
                    <a:p>
                      <a:pPr algn="r" fontAlgn="ctr"/>
                      <a:r>
                        <a:rPr lang="en-GB" sz="2000" b="1" u="none" strike="noStrike" dirty="0">
                          <a:solidFill>
                            <a:srgbClr val="00B050"/>
                          </a:solidFill>
                          <a:effectLst/>
                        </a:rPr>
                        <a:t>-</a:t>
                      </a:r>
                      <a:r>
                        <a:rPr lang="en-GB" sz="2000" b="1" u="none" strike="noStrike" dirty="0" smtClean="0">
                          <a:solidFill>
                            <a:srgbClr val="00B050"/>
                          </a:solidFill>
                          <a:effectLst/>
                        </a:rPr>
                        <a:t>0.039 </a:t>
                      </a:r>
                      <a:endParaRPr lang="en-GB" sz="2000" b="1" i="0" u="none" strike="noStrike" dirty="0">
                        <a:solidFill>
                          <a:schemeClr val="tx1"/>
                        </a:solidFill>
                        <a:effectLst/>
                        <a:latin typeface="SAS Monospace"/>
                      </a:endParaRPr>
                    </a:p>
                  </a:txBody>
                  <a:tcPr marL="0" marR="0" marT="0" marB="0" anchor="ctr"/>
                </a:tc>
                <a:tc>
                  <a:txBody>
                    <a:bodyPr/>
                    <a:lstStyle/>
                    <a:p>
                      <a:pPr algn="r" fontAlgn="ctr"/>
                      <a:r>
                        <a:rPr lang="en-GB" sz="2000" b="1" u="none" strike="noStrike" dirty="0" smtClean="0">
                          <a:solidFill>
                            <a:srgbClr val="7030A0"/>
                          </a:solidFill>
                          <a:effectLst/>
                        </a:rPr>
                        <a:t>0.136 </a:t>
                      </a:r>
                      <a:endParaRPr lang="en-GB" sz="2000" b="1" i="0" u="none" strike="noStrike" dirty="0">
                        <a:solidFill>
                          <a:schemeClr val="tx1"/>
                        </a:solidFill>
                        <a:effectLst/>
                        <a:latin typeface="SAS Monospace"/>
                      </a:endParaRPr>
                    </a:p>
                  </a:txBody>
                  <a:tcPr marL="0" marR="0" marT="0" marB="0" anchor="ctr"/>
                </a:tc>
              </a:tr>
              <a:tr h="565213">
                <a:tc>
                  <a:txBody>
                    <a:bodyPr/>
                    <a:lstStyle/>
                    <a:p>
                      <a:pPr algn="l" fontAlgn="b"/>
                      <a:r>
                        <a:rPr lang="en-GB" sz="2800" b="1" u="none" strike="noStrike" dirty="0">
                          <a:effectLst/>
                        </a:rPr>
                        <a:t>Level 4</a:t>
                      </a:r>
                      <a:endParaRPr lang="en-GB" sz="2800" b="1" i="0" u="none" strike="noStrike" dirty="0">
                        <a:solidFill>
                          <a:srgbClr val="000000"/>
                        </a:solidFill>
                        <a:effectLst/>
                        <a:latin typeface="Calibri"/>
                      </a:endParaRPr>
                    </a:p>
                  </a:txBody>
                  <a:tcPr marL="0" marR="0" marT="0" marB="0" anchor="b"/>
                </a:tc>
                <a:tc>
                  <a:txBody>
                    <a:bodyPr/>
                    <a:lstStyle/>
                    <a:p>
                      <a:pPr algn="r" fontAlgn="ctr"/>
                      <a:r>
                        <a:rPr lang="en-GB" sz="2000" b="1" u="none" strike="noStrike" dirty="0" smtClean="0">
                          <a:solidFill>
                            <a:srgbClr val="0070C0"/>
                          </a:solidFill>
                          <a:effectLst/>
                        </a:rPr>
                        <a:t>3.356  </a:t>
                      </a:r>
                      <a:endParaRPr lang="en-GB" sz="2000" b="1" i="0" u="none" strike="noStrike" dirty="0">
                        <a:solidFill>
                          <a:schemeClr val="tx1"/>
                        </a:solidFill>
                        <a:effectLst/>
                        <a:latin typeface="SAS Monospace"/>
                      </a:endParaRPr>
                    </a:p>
                  </a:txBody>
                  <a:tcPr marL="0" marR="0" marT="0" marB="0" anchor="ctr"/>
                </a:tc>
                <a:tc>
                  <a:txBody>
                    <a:bodyPr/>
                    <a:lstStyle/>
                    <a:p>
                      <a:pPr algn="r" fontAlgn="ctr"/>
                      <a:r>
                        <a:rPr lang="en-GB" sz="2000" b="1" u="none" strike="noStrike" dirty="0">
                          <a:solidFill>
                            <a:srgbClr val="C00000"/>
                          </a:solidFill>
                          <a:effectLst/>
                        </a:rPr>
                        <a:t>-</a:t>
                      </a:r>
                      <a:r>
                        <a:rPr lang="en-GB" sz="2000" b="1" u="none" strike="noStrike" dirty="0" smtClean="0">
                          <a:solidFill>
                            <a:srgbClr val="C00000"/>
                          </a:solidFill>
                          <a:effectLst/>
                        </a:rPr>
                        <a:t>2.110</a:t>
                      </a:r>
                      <a:endParaRPr lang="en-GB" sz="2000" b="1" i="0" u="none" strike="noStrike" dirty="0">
                        <a:solidFill>
                          <a:schemeClr val="tx1"/>
                        </a:solidFill>
                        <a:effectLst/>
                        <a:latin typeface="SAS Monospace"/>
                      </a:endParaRPr>
                    </a:p>
                  </a:txBody>
                  <a:tcPr marL="0" marR="0" marT="0" marB="0" anchor="ctr"/>
                </a:tc>
                <a:tc>
                  <a:txBody>
                    <a:bodyPr/>
                    <a:lstStyle/>
                    <a:p>
                      <a:pPr algn="r" fontAlgn="ctr"/>
                      <a:r>
                        <a:rPr lang="en-GB" sz="2000" b="1" u="none" strike="noStrike" dirty="0">
                          <a:solidFill>
                            <a:srgbClr val="00B050"/>
                          </a:solidFill>
                          <a:effectLst/>
                        </a:rPr>
                        <a:t>-</a:t>
                      </a:r>
                      <a:r>
                        <a:rPr lang="en-GB" sz="2000" b="1" u="none" strike="noStrike" dirty="0" smtClean="0">
                          <a:solidFill>
                            <a:srgbClr val="00B050"/>
                          </a:solidFill>
                          <a:effectLst/>
                        </a:rPr>
                        <a:t>1.683 </a:t>
                      </a:r>
                      <a:endParaRPr lang="en-GB" sz="2000" b="1" i="0" u="none" strike="noStrike" dirty="0">
                        <a:solidFill>
                          <a:schemeClr val="tx1"/>
                        </a:solidFill>
                        <a:effectLst/>
                        <a:latin typeface="SAS Monospace"/>
                      </a:endParaRPr>
                    </a:p>
                  </a:txBody>
                  <a:tcPr marL="0" marR="0" marT="0" marB="0" anchor="ctr"/>
                </a:tc>
                <a:tc>
                  <a:txBody>
                    <a:bodyPr/>
                    <a:lstStyle/>
                    <a:p>
                      <a:pPr algn="r" fontAlgn="ctr"/>
                      <a:r>
                        <a:rPr lang="en-GB" sz="2000" b="1" u="none" strike="noStrike" dirty="0">
                          <a:solidFill>
                            <a:srgbClr val="7030A0"/>
                          </a:solidFill>
                          <a:effectLst/>
                        </a:rPr>
                        <a:t>-</a:t>
                      </a:r>
                      <a:r>
                        <a:rPr lang="en-GB" sz="2000" b="1" u="none" strike="noStrike" dirty="0" smtClean="0">
                          <a:solidFill>
                            <a:srgbClr val="7030A0"/>
                          </a:solidFill>
                          <a:effectLst/>
                        </a:rPr>
                        <a:t>0.741 </a:t>
                      </a:r>
                      <a:endParaRPr lang="en-GB" sz="2000" b="1" i="0" u="none" strike="noStrike" dirty="0">
                        <a:solidFill>
                          <a:schemeClr val="tx1"/>
                        </a:solidFill>
                        <a:effectLst/>
                        <a:latin typeface="SAS Monospace"/>
                      </a:endParaRPr>
                    </a:p>
                  </a:txBody>
                  <a:tcPr marL="0" marR="0" marT="0" marB="0" anchor="ctr"/>
                </a:tc>
              </a:tr>
            </a:tbl>
          </a:graphicData>
        </a:graphic>
      </p:graphicFrame>
      <p:sp>
        <p:nvSpPr>
          <p:cNvPr id="28713" name="TextBox 2"/>
          <p:cNvSpPr txBox="1">
            <a:spLocks noChangeArrowheads="1"/>
          </p:cNvSpPr>
          <p:nvPr/>
        </p:nvSpPr>
        <p:spPr bwMode="auto">
          <a:xfrm>
            <a:off x="180975" y="549275"/>
            <a:ext cx="89646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r>
              <a:rPr lang="en-GB" altLang="en-US" sz="3600" b="1" dirty="0" smtClean="0">
                <a:solidFill>
                  <a:sysClr val="windowText" lastClr="000000"/>
                </a:solidFill>
                <a:latin typeface="+mj-lt"/>
                <a:ea typeface="+mj-ea"/>
                <a:cs typeface="+mj-cs"/>
              </a:rPr>
              <a:t>Progression across </a:t>
            </a:r>
            <a:r>
              <a:rPr lang="en-GB" altLang="en-US" sz="3600" b="1" dirty="0" smtClean="0">
                <a:solidFill>
                  <a:sysClr val="windowText" lastClr="000000"/>
                </a:solidFill>
                <a:latin typeface="+mj-lt"/>
                <a:ea typeface="+mj-ea"/>
                <a:cs typeface="+mj-cs"/>
              </a:rPr>
              <a:t>levels</a:t>
            </a:r>
            <a:endParaRPr lang="en-GB" altLang="en-US" sz="3600" b="1" dirty="0">
              <a:solidFill>
                <a:sysClr val="windowText" lastClr="000000"/>
              </a:solidFill>
              <a:latin typeface="+mj-lt"/>
              <a:ea typeface="+mj-ea"/>
              <a:cs typeface="+mj-cs"/>
            </a:endParaRPr>
          </a:p>
        </p:txBody>
      </p:sp>
      <p:sp>
        <p:nvSpPr>
          <p:cNvPr id="3" name="Oval Callout 2"/>
          <p:cNvSpPr/>
          <p:nvPr/>
        </p:nvSpPr>
        <p:spPr>
          <a:xfrm>
            <a:off x="457200" y="4901738"/>
            <a:ext cx="2514600" cy="1368425"/>
          </a:xfrm>
          <a:prstGeom prst="wedgeEllipseCallout">
            <a:avLst>
              <a:gd name="adj1" fmla="val 53850"/>
              <a:gd name="adj2" fmla="val -97602"/>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smtClean="0">
                <a:solidFill>
                  <a:sysClr val="windowText" lastClr="000000"/>
                </a:solidFill>
              </a:rPr>
              <a:t>More compressed</a:t>
            </a:r>
            <a:endParaRPr lang="en-GB" sz="2400" b="1" dirty="0">
              <a:solidFill>
                <a:sysClr val="windowText" lastClr="000000"/>
              </a:solidFill>
            </a:endParaRPr>
          </a:p>
        </p:txBody>
      </p:sp>
      <p:sp>
        <p:nvSpPr>
          <p:cNvPr id="5" name="Oval Callout 4"/>
          <p:cNvSpPr/>
          <p:nvPr/>
        </p:nvSpPr>
        <p:spPr>
          <a:xfrm>
            <a:off x="4419600" y="4876800"/>
            <a:ext cx="2667000" cy="1418303"/>
          </a:xfrm>
          <a:prstGeom prst="wedgeEllipseCallout">
            <a:avLst>
              <a:gd name="adj1" fmla="val -35994"/>
              <a:gd name="adj2" fmla="val -90901"/>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ysClr val="windowText" lastClr="000000"/>
                </a:solidFill>
              </a:rPr>
              <a:t>Less personal</a:t>
            </a:r>
            <a:endParaRPr lang="en-GB" sz="2400" b="1" dirty="0">
              <a:solidFill>
                <a:sysClr val="windowText" lastClr="000000"/>
              </a:solidFill>
            </a:endParaRPr>
          </a:p>
        </p:txBody>
      </p:sp>
    </p:spTree>
    <p:extLst>
      <p:ext uri="{BB962C8B-B14F-4D97-AF65-F5344CB8AC3E}">
        <p14:creationId xmlns:p14="http://schemas.microsoft.com/office/powerpoint/2010/main" val="3627232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767127665"/>
              </p:ext>
            </p:extLst>
          </p:nvPr>
        </p:nvGraphicFramePr>
        <p:xfrm>
          <a:off x="467544" y="188640"/>
          <a:ext cx="8136904" cy="6262143"/>
        </p:xfrm>
        <a:graphic>
          <a:graphicData uri="http://schemas.openxmlformats.org/drawingml/2006/table">
            <a:tbl>
              <a:tblPr firstRow="1" bandRow="1">
                <a:tableStyleId>{5940675A-B579-460E-94D1-54222C63F5DA}</a:tableStyleId>
              </a:tblPr>
              <a:tblGrid>
                <a:gridCol w="3528392"/>
                <a:gridCol w="1152128"/>
                <a:gridCol w="1152128"/>
                <a:gridCol w="1152128"/>
                <a:gridCol w="1152128"/>
              </a:tblGrid>
              <a:tr h="449837">
                <a:tc>
                  <a:txBody>
                    <a:bodyPr/>
                    <a:lstStyle/>
                    <a:p>
                      <a:r>
                        <a:rPr lang="en-GB" b="1" dirty="0" smtClean="0"/>
                        <a:t>ASSIGNMENT</a:t>
                      </a:r>
                      <a:endParaRPr lang="en-GB" b="1" dirty="0"/>
                    </a:p>
                  </a:txBody>
                  <a:tcPr/>
                </a:tc>
                <a:tc>
                  <a:txBody>
                    <a:bodyPr/>
                    <a:lstStyle/>
                    <a:p>
                      <a:r>
                        <a:rPr lang="en-GB" b="1" dirty="0" smtClean="0"/>
                        <a:t>Dim 1</a:t>
                      </a:r>
                      <a:endParaRPr lang="en-GB" b="1" dirty="0"/>
                    </a:p>
                  </a:txBody>
                  <a:tcPr/>
                </a:tc>
                <a:tc>
                  <a:txBody>
                    <a:bodyPr/>
                    <a:lstStyle/>
                    <a:p>
                      <a:r>
                        <a:rPr lang="en-GB" b="1" dirty="0" smtClean="0"/>
                        <a:t>Dim 2</a:t>
                      </a:r>
                      <a:endParaRPr lang="en-GB" b="1" dirty="0"/>
                    </a:p>
                  </a:txBody>
                  <a:tcPr/>
                </a:tc>
                <a:tc>
                  <a:txBody>
                    <a:bodyPr/>
                    <a:lstStyle/>
                    <a:p>
                      <a:r>
                        <a:rPr lang="en-GB" b="1" dirty="0" smtClean="0"/>
                        <a:t>Dim 3</a:t>
                      </a:r>
                      <a:endParaRPr lang="en-GB" b="1" dirty="0"/>
                    </a:p>
                  </a:txBody>
                  <a:tcPr/>
                </a:tc>
                <a:tc>
                  <a:txBody>
                    <a:bodyPr/>
                    <a:lstStyle/>
                    <a:p>
                      <a:r>
                        <a:rPr lang="en-GB" b="1" dirty="0" smtClean="0"/>
                        <a:t>Dim 4</a:t>
                      </a:r>
                      <a:endParaRPr lang="en-GB" b="1" dirty="0"/>
                    </a:p>
                  </a:txBody>
                  <a:tcPr/>
                </a:tc>
              </a:tr>
              <a:tr h="414262">
                <a:tc>
                  <a:txBody>
                    <a:bodyPr/>
                    <a:lstStyle/>
                    <a:p>
                      <a:r>
                        <a:rPr lang="en-GB" dirty="0" smtClean="0"/>
                        <a:t>Is</a:t>
                      </a:r>
                      <a:r>
                        <a:rPr lang="en-GB" baseline="0" dirty="0" smtClean="0"/>
                        <a:t> (anonymised university) off…</a:t>
                      </a:r>
                      <a:endParaRPr lang="en-GB" dirty="0"/>
                    </a:p>
                  </a:txBody>
                  <a:tcPr/>
                </a:tc>
                <a:tc>
                  <a:txBody>
                    <a:bodyPr/>
                    <a:lstStyle/>
                    <a:p>
                      <a:r>
                        <a:rPr lang="en-GB" dirty="0" smtClean="0"/>
                        <a:t>6.08</a:t>
                      </a:r>
                      <a:endParaRPr lang="en-GB" dirty="0"/>
                    </a:p>
                  </a:txBody>
                  <a:tcPr/>
                </a:tc>
                <a:tc>
                  <a:txBody>
                    <a:bodyPr/>
                    <a:lstStyle/>
                    <a:p>
                      <a:r>
                        <a:rPr lang="en-GB" dirty="0" smtClean="0"/>
                        <a:t>-5.37</a:t>
                      </a:r>
                      <a:endParaRPr lang="en-GB" dirty="0"/>
                    </a:p>
                  </a:txBody>
                  <a:tcPr/>
                </a:tc>
                <a:tc>
                  <a:txBody>
                    <a:bodyPr/>
                    <a:lstStyle/>
                    <a:p>
                      <a:r>
                        <a:rPr lang="en-GB" dirty="0" smtClean="0"/>
                        <a:t>0.00</a:t>
                      </a:r>
                      <a:endParaRPr lang="en-GB" dirty="0"/>
                    </a:p>
                  </a:txBody>
                  <a:tcPr/>
                </a:tc>
                <a:tc>
                  <a:txBody>
                    <a:bodyPr/>
                    <a:lstStyle/>
                    <a:p>
                      <a:r>
                        <a:rPr lang="en-GB" dirty="0" smtClean="0"/>
                        <a:t>-2.41</a:t>
                      </a:r>
                      <a:endParaRPr lang="en-GB" dirty="0"/>
                    </a:p>
                  </a:txBody>
                  <a:tcPr/>
                </a:tc>
              </a:tr>
              <a:tr h="449837">
                <a:tc>
                  <a:txBody>
                    <a:bodyPr/>
                    <a:lstStyle/>
                    <a:p>
                      <a:r>
                        <a:rPr lang="en-GB" dirty="0" smtClean="0"/>
                        <a:t>Oenology Assignment</a:t>
                      </a:r>
                      <a:endParaRPr lang="en-GB" dirty="0"/>
                    </a:p>
                  </a:txBody>
                  <a:tcPr/>
                </a:tc>
                <a:tc>
                  <a:txBody>
                    <a:bodyPr/>
                    <a:lstStyle/>
                    <a:p>
                      <a:r>
                        <a:rPr lang="en-GB" dirty="0" smtClean="0"/>
                        <a:t>12.21</a:t>
                      </a:r>
                      <a:endParaRPr lang="en-GB" dirty="0"/>
                    </a:p>
                  </a:txBody>
                  <a:tcPr/>
                </a:tc>
                <a:tc>
                  <a:txBody>
                    <a:bodyPr/>
                    <a:lstStyle/>
                    <a:p>
                      <a:r>
                        <a:rPr lang="en-GB" dirty="0" smtClean="0"/>
                        <a:t>-13.13</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12.89</a:t>
                      </a:r>
                    </a:p>
                  </a:txBody>
                  <a:tcPr/>
                </a:tc>
                <a:tc>
                  <a:txBody>
                    <a:bodyPr/>
                    <a:lstStyle/>
                    <a:p>
                      <a:r>
                        <a:rPr lang="en-GB" dirty="0" smtClean="0"/>
                        <a:t>0.75</a:t>
                      </a:r>
                      <a:endParaRPr lang="en-GB" dirty="0"/>
                    </a:p>
                  </a:txBody>
                  <a:tcPr/>
                </a:tc>
              </a:tr>
              <a:tr h="449837">
                <a:tc>
                  <a:txBody>
                    <a:bodyPr/>
                    <a:lstStyle/>
                    <a:p>
                      <a:r>
                        <a:rPr lang="en-GB" dirty="0" smtClean="0"/>
                        <a:t>In this paper I will reflect…</a:t>
                      </a:r>
                      <a:endParaRPr lang="en-GB" dirty="0"/>
                    </a:p>
                  </a:txBody>
                  <a:tcPr/>
                </a:tc>
                <a:tc>
                  <a:txBody>
                    <a:bodyPr/>
                    <a:lstStyle/>
                    <a:p>
                      <a:r>
                        <a:rPr lang="en-GB" dirty="0" smtClean="0"/>
                        <a:t>-10.42</a:t>
                      </a:r>
                      <a:endParaRPr lang="en-GB" dirty="0"/>
                    </a:p>
                  </a:txBody>
                  <a:tcPr/>
                </a:tc>
                <a:tc>
                  <a:txBody>
                    <a:bodyPr/>
                    <a:lstStyle/>
                    <a:p>
                      <a:r>
                        <a:rPr lang="en-GB" dirty="0" smtClean="0"/>
                        <a:t>35.03</a:t>
                      </a:r>
                      <a:endParaRPr lang="en-GB" dirty="0"/>
                    </a:p>
                  </a:txBody>
                  <a:tcPr/>
                </a:tc>
                <a:tc>
                  <a:txBody>
                    <a:bodyPr/>
                    <a:lstStyle/>
                    <a:p>
                      <a:r>
                        <a:rPr lang="en-GB" dirty="0" smtClean="0"/>
                        <a:t>-0.29</a:t>
                      </a:r>
                      <a:endParaRPr lang="en-GB" dirty="0"/>
                    </a:p>
                  </a:txBody>
                  <a:tcPr/>
                </a:tc>
                <a:tc>
                  <a:txBody>
                    <a:bodyPr/>
                    <a:lstStyle/>
                    <a:p>
                      <a:r>
                        <a:rPr lang="en-GB" dirty="0" smtClean="0"/>
                        <a:t>-5.32</a:t>
                      </a:r>
                      <a:endParaRPr lang="en-GB" dirty="0"/>
                    </a:p>
                  </a:txBody>
                  <a:tcPr/>
                </a:tc>
              </a:tr>
              <a:tr h="449837">
                <a:tc>
                  <a:txBody>
                    <a:bodyPr/>
                    <a:lstStyle/>
                    <a:p>
                      <a:r>
                        <a:rPr lang="en-GB" dirty="0" smtClean="0"/>
                        <a:t>Land Prices Determine …</a:t>
                      </a:r>
                      <a:endParaRPr lang="en-GB" dirty="0"/>
                    </a:p>
                  </a:txBody>
                  <a:tcPr/>
                </a:tc>
                <a:tc>
                  <a:txBody>
                    <a:bodyPr/>
                    <a:lstStyle/>
                    <a:p>
                      <a:r>
                        <a:rPr lang="en-GB" dirty="0" smtClean="0"/>
                        <a:t>4.10</a:t>
                      </a:r>
                      <a:endParaRPr lang="en-GB" dirty="0"/>
                    </a:p>
                  </a:txBody>
                  <a:tcPr/>
                </a:tc>
                <a:tc>
                  <a:txBody>
                    <a:bodyPr/>
                    <a:lstStyle/>
                    <a:p>
                      <a:r>
                        <a:rPr lang="en-GB" dirty="0" smtClean="0"/>
                        <a:t>0.43</a:t>
                      </a:r>
                      <a:endParaRPr lang="en-GB" dirty="0"/>
                    </a:p>
                  </a:txBody>
                  <a:tcPr/>
                </a:tc>
                <a:tc>
                  <a:txBody>
                    <a:bodyPr/>
                    <a:lstStyle/>
                    <a:p>
                      <a:r>
                        <a:rPr lang="en-GB" dirty="0" smtClean="0"/>
                        <a:t>13.39</a:t>
                      </a:r>
                      <a:endParaRPr lang="en-GB" dirty="0"/>
                    </a:p>
                  </a:txBody>
                  <a:tcPr/>
                </a:tc>
                <a:tc>
                  <a:txBody>
                    <a:bodyPr/>
                    <a:lstStyle/>
                    <a:p>
                      <a:r>
                        <a:rPr lang="en-GB" dirty="0" smtClean="0"/>
                        <a:t>-3.52</a:t>
                      </a:r>
                      <a:endParaRPr lang="en-GB" dirty="0"/>
                    </a:p>
                  </a:txBody>
                  <a:tcPr/>
                </a:tc>
              </a:tr>
              <a:tr h="449837">
                <a:tc>
                  <a:txBody>
                    <a:bodyPr/>
                    <a:lstStyle/>
                    <a:p>
                      <a:r>
                        <a:rPr lang="en-GB" dirty="0" smtClean="0"/>
                        <a:t>Is it true that the introduction</a:t>
                      </a:r>
                      <a:r>
                        <a:rPr lang="en-GB" baseline="0" dirty="0" smtClean="0"/>
                        <a:t> of..</a:t>
                      </a:r>
                      <a:endParaRPr lang="en-GB" dirty="0"/>
                    </a:p>
                  </a:txBody>
                  <a:tcPr/>
                </a:tc>
                <a:tc>
                  <a:txBody>
                    <a:bodyPr/>
                    <a:lstStyle/>
                    <a:p>
                      <a:r>
                        <a:rPr lang="en-GB" dirty="0" smtClean="0"/>
                        <a:t>-6.23</a:t>
                      </a:r>
                      <a:endParaRPr lang="en-GB" dirty="0"/>
                    </a:p>
                  </a:txBody>
                  <a:tcPr/>
                </a:tc>
                <a:tc>
                  <a:txBody>
                    <a:bodyPr/>
                    <a:lstStyle/>
                    <a:p>
                      <a:r>
                        <a:rPr lang="en-GB" dirty="0" smtClean="0"/>
                        <a:t>2.75</a:t>
                      </a:r>
                      <a:endParaRPr lang="en-GB" dirty="0"/>
                    </a:p>
                  </a:txBody>
                  <a:tcPr/>
                </a:tc>
                <a:tc>
                  <a:txBody>
                    <a:bodyPr/>
                    <a:lstStyle/>
                    <a:p>
                      <a:r>
                        <a:rPr lang="en-GB" dirty="0" smtClean="0"/>
                        <a:t>-4.84</a:t>
                      </a:r>
                      <a:endParaRPr lang="en-GB" dirty="0"/>
                    </a:p>
                  </a:txBody>
                  <a:tcPr/>
                </a:tc>
                <a:tc>
                  <a:txBody>
                    <a:bodyPr/>
                    <a:lstStyle/>
                    <a:p>
                      <a:r>
                        <a:rPr lang="en-GB" dirty="0" smtClean="0"/>
                        <a:t>1.03</a:t>
                      </a:r>
                      <a:endParaRPr lang="en-GB" dirty="0"/>
                    </a:p>
                  </a:txBody>
                  <a:tcPr/>
                </a:tc>
              </a:tr>
              <a:tr h="449837">
                <a:tc>
                  <a:txBody>
                    <a:bodyPr/>
                    <a:lstStyle/>
                    <a:p>
                      <a:r>
                        <a:rPr lang="en-GB" dirty="0" smtClean="0"/>
                        <a:t>Jessica is 14</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-28.43</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26.88</a:t>
                      </a:r>
                    </a:p>
                  </a:txBody>
                  <a:tcPr/>
                </a:tc>
                <a:tc>
                  <a:txBody>
                    <a:bodyPr/>
                    <a:lstStyle/>
                    <a:p>
                      <a:r>
                        <a:rPr lang="en-GB" dirty="0" smtClean="0"/>
                        <a:t>0.99</a:t>
                      </a:r>
                      <a:endParaRPr lang="en-GB" dirty="0"/>
                    </a:p>
                  </a:txBody>
                  <a:tcPr/>
                </a:tc>
                <a:tc>
                  <a:txBody>
                    <a:bodyPr/>
                    <a:lstStyle/>
                    <a:p>
                      <a:r>
                        <a:rPr lang="en-GB" dirty="0" smtClean="0"/>
                        <a:t>-9.66</a:t>
                      </a:r>
                      <a:endParaRPr lang="en-GB" dirty="0"/>
                    </a:p>
                  </a:txBody>
                  <a:tcPr/>
                </a:tc>
              </a:tr>
              <a:tr h="449837">
                <a:tc>
                  <a:txBody>
                    <a:bodyPr/>
                    <a:lstStyle/>
                    <a:p>
                      <a:r>
                        <a:rPr lang="en-GB" dirty="0" smtClean="0"/>
                        <a:t>Framework for people’s tribunal</a:t>
                      </a:r>
                      <a:endParaRPr lang="en-GB" dirty="0"/>
                    </a:p>
                  </a:txBody>
                  <a:tcPr/>
                </a:tc>
                <a:tc>
                  <a:txBody>
                    <a:bodyPr/>
                    <a:lstStyle/>
                    <a:p>
                      <a:r>
                        <a:rPr lang="en-GB" dirty="0" smtClean="0"/>
                        <a:t>0.94</a:t>
                      </a:r>
                      <a:endParaRPr lang="en-GB" dirty="0"/>
                    </a:p>
                  </a:txBody>
                  <a:tcPr/>
                </a:tc>
                <a:tc>
                  <a:txBody>
                    <a:bodyPr/>
                    <a:lstStyle/>
                    <a:p>
                      <a:r>
                        <a:rPr lang="en-GB" dirty="0" smtClean="0"/>
                        <a:t>-7.75</a:t>
                      </a:r>
                      <a:endParaRPr lang="en-GB" dirty="0"/>
                    </a:p>
                  </a:txBody>
                  <a:tcPr/>
                </a:tc>
                <a:tc>
                  <a:txBody>
                    <a:bodyPr/>
                    <a:lstStyle/>
                    <a:p>
                      <a:r>
                        <a:rPr lang="en-GB" dirty="0" smtClean="0"/>
                        <a:t>-7.76</a:t>
                      </a:r>
                      <a:endParaRPr lang="en-GB" dirty="0"/>
                    </a:p>
                  </a:txBody>
                  <a:tcPr/>
                </a:tc>
                <a:tc>
                  <a:txBody>
                    <a:bodyPr/>
                    <a:lstStyle/>
                    <a:p>
                      <a:r>
                        <a:rPr lang="en-GB" dirty="0" smtClean="0"/>
                        <a:t>5.73</a:t>
                      </a:r>
                      <a:endParaRPr lang="en-GB" dirty="0"/>
                    </a:p>
                  </a:txBody>
                  <a:tcPr/>
                </a:tc>
              </a:tr>
              <a:tr h="449837">
                <a:tc>
                  <a:txBody>
                    <a:bodyPr/>
                    <a:lstStyle/>
                    <a:p>
                      <a:r>
                        <a:rPr lang="en-GB" dirty="0" smtClean="0"/>
                        <a:t>Dear Jeremy</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-9.29</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1.80</a:t>
                      </a:r>
                    </a:p>
                  </a:txBody>
                  <a:tcPr/>
                </a:tc>
                <a:tc>
                  <a:txBody>
                    <a:bodyPr/>
                    <a:lstStyle/>
                    <a:p>
                      <a:r>
                        <a:rPr lang="en-GB" dirty="0" smtClean="0"/>
                        <a:t>-6.31</a:t>
                      </a:r>
                      <a:endParaRPr lang="en-GB" dirty="0"/>
                    </a:p>
                  </a:txBody>
                  <a:tcPr/>
                </a:tc>
                <a:tc>
                  <a:txBody>
                    <a:bodyPr/>
                    <a:lstStyle/>
                    <a:p>
                      <a:r>
                        <a:rPr lang="en-GB" dirty="0" smtClean="0"/>
                        <a:t>-6.78</a:t>
                      </a:r>
                      <a:endParaRPr lang="en-GB" dirty="0"/>
                    </a:p>
                  </a:txBody>
                  <a:tcPr/>
                </a:tc>
              </a:tr>
              <a:tr h="449837">
                <a:tc>
                  <a:txBody>
                    <a:bodyPr/>
                    <a:lstStyle/>
                    <a:p>
                      <a:r>
                        <a:rPr lang="en-GB" dirty="0" smtClean="0"/>
                        <a:t>I would advise Albert</a:t>
                      </a:r>
                      <a:endParaRPr lang="en-GB" dirty="0"/>
                    </a:p>
                  </a:txBody>
                  <a:tcPr/>
                </a:tc>
                <a:tc>
                  <a:txBody>
                    <a:bodyPr/>
                    <a:lstStyle/>
                    <a:p>
                      <a:r>
                        <a:rPr lang="en-GB" dirty="0" smtClean="0"/>
                        <a:t>-7.79</a:t>
                      </a:r>
                      <a:endParaRPr lang="en-GB" dirty="0"/>
                    </a:p>
                  </a:txBody>
                  <a:tcPr/>
                </a:tc>
                <a:tc>
                  <a:txBody>
                    <a:bodyPr/>
                    <a:lstStyle/>
                    <a:p>
                      <a:r>
                        <a:rPr lang="en-GB" dirty="0" smtClean="0"/>
                        <a:t>13.83</a:t>
                      </a:r>
                      <a:endParaRPr lang="en-GB" dirty="0"/>
                    </a:p>
                  </a:txBody>
                  <a:tcPr/>
                </a:tc>
                <a:tc>
                  <a:txBody>
                    <a:bodyPr/>
                    <a:lstStyle/>
                    <a:p>
                      <a:r>
                        <a:rPr lang="en-GB" dirty="0" smtClean="0"/>
                        <a:t>13.08</a:t>
                      </a:r>
                      <a:endParaRPr lang="en-GB" dirty="0"/>
                    </a:p>
                  </a:txBody>
                  <a:tcPr/>
                </a:tc>
                <a:tc>
                  <a:txBody>
                    <a:bodyPr/>
                    <a:lstStyle/>
                    <a:p>
                      <a:r>
                        <a:rPr lang="en-GB" dirty="0" smtClean="0"/>
                        <a:t>-6.65</a:t>
                      </a:r>
                      <a:endParaRPr lang="en-GB" dirty="0"/>
                    </a:p>
                  </a:txBody>
                  <a:tcPr/>
                </a:tc>
              </a:tr>
              <a:tr h="449837">
                <a:tc>
                  <a:txBody>
                    <a:bodyPr/>
                    <a:lstStyle/>
                    <a:p>
                      <a:r>
                        <a:rPr lang="en-GB" dirty="0" smtClean="0"/>
                        <a:t>Report to Chief Executive Officer</a:t>
                      </a:r>
                      <a:endParaRPr lang="en-GB" dirty="0"/>
                    </a:p>
                  </a:txBody>
                  <a:tcPr/>
                </a:tc>
                <a:tc>
                  <a:txBody>
                    <a:bodyPr/>
                    <a:lstStyle/>
                    <a:p>
                      <a:r>
                        <a:rPr lang="en-GB" dirty="0" smtClean="0"/>
                        <a:t>6.54</a:t>
                      </a:r>
                      <a:endParaRPr lang="en-GB" dirty="0"/>
                    </a:p>
                  </a:txBody>
                  <a:tcPr/>
                </a:tc>
                <a:tc>
                  <a:txBody>
                    <a:bodyPr/>
                    <a:lstStyle/>
                    <a:p>
                      <a:r>
                        <a:rPr lang="en-GB" dirty="0" smtClean="0"/>
                        <a:t>-6.06</a:t>
                      </a:r>
                      <a:endParaRPr lang="en-GB" dirty="0"/>
                    </a:p>
                  </a:txBody>
                  <a:tcPr/>
                </a:tc>
                <a:tc>
                  <a:txBody>
                    <a:bodyPr/>
                    <a:lstStyle/>
                    <a:p>
                      <a:r>
                        <a:rPr lang="en-GB" dirty="0" smtClean="0"/>
                        <a:t>3.37</a:t>
                      </a:r>
                      <a:endParaRPr lang="en-GB" dirty="0"/>
                    </a:p>
                  </a:txBody>
                  <a:tcPr/>
                </a:tc>
                <a:tc>
                  <a:txBody>
                    <a:bodyPr/>
                    <a:lstStyle/>
                    <a:p>
                      <a:r>
                        <a:rPr lang="en-GB" dirty="0" smtClean="0"/>
                        <a:t>-0.52</a:t>
                      </a:r>
                      <a:endParaRPr lang="en-GB" dirty="0"/>
                    </a:p>
                  </a:txBody>
                  <a:tcPr/>
                </a:tc>
              </a:tr>
              <a:tr h="449837">
                <a:tc>
                  <a:txBody>
                    <a:bodyPr/>
                    <a:lstStyle/>
                    <a:p>
                      <a:r>
                        <a:rPr lang="en-GB" dirty="0" smtClean="0"/>
                        <a:t>A monopoly is where the market</a:t>
                      </a:r>
                      <a:endParaRPr lang="en-GB" dirty="0"/>
                    </a:p>
                  </a:txBody>
                  <a:tcPr/>
                </a:tc>
                <a:tc>
                  <a:txBody>
                    <a:bodyPr/>
                    <a:lstStyle/>
                    <a:p>
                      <a:r>
                        <a:rPr lang="en-GB" dirty="0" smtClean="0"/>
                        <a:t>6.29</a:t>
                      </a:r>
                      <a:endParaRPr lang="en-GB" dirty="0"/>
                    </a:p>
                  </a:txBody>
                  <a:tcPr/>
                </a:tc>
                <a:tc>
                  <a:txBody>
                    <a:bodyPr/>
                    <a:lstStyle/>
                    <a:p>
                      <a:r>
                        <a:rPr lang="en-GB" dirty="0" smtClean="0"/>
                        <a:t>0.39</a:t>
                      </a:r>
                      <a:endParaRPr lang="en-GB" dirty="0"/>
                    </a:p>
                  </a:txBody>
                  <a:tcPr/>
                </a:tc>
                <a:tc>
                  <a:txBody>
                    <a:bodyPr/>
                    <a:lstStyle/>
                    <a:p>
                      <a:r>
                        <a:rPr lang="en-GB" dirty="0" smtClean="0"/>
                        <a:t>14.55</a:t>
                      </a:r>
                      <a:endParaRPr lang="en-GB" dirty="0"/>
                    </a:p>
                  </a:txBody>
                  <a:tcPr/>
                </a:tc>
                <a:tc>
                  <a:txBody>
                    <a:bodyPr/>
                    <a:lstStyle/>
                    <a:p>
                      <a:r>
                        <a:rPr lang="en-GB" dirty="0" smtClean="0"/>
                        <a:t>-1.06</a:t>
                      </a:r>
                      <a:endParaRPr lang="en-GB" dirty="0"/>
                    </a:p>
                  </a:txBody>
                  <a:tcPr/>
                </a:tc>
              </a:tr>
              <a:tr h="449837">
                <a:tc>
                  <a:txBody>
                    <a:bodyPr/>
                    <a:lstStyle/>
                    <a:p>
                      <a:r>
                        <a:rPr lang="en-GB" dirty="0" smtClean="0"/>
                        <a:t>How the use of fuels is managed</a:t>
                      </a:r>
                      <a:endParaRPr lang="en-GB" dirty="0"/>
                    </a:p>
                  </a:txBody>
                  <a:tcPr/>
                </a:tc>
                <a:tc>
                  <a:txBody>
                    <a:bodyPr/>
                    <a:lstStyle/>
                    <a:p>
                      <a:r>
                        <a:rPr lang="en-GB" dirty="0" smtClean="0"/>
                        <a:t>13.12</a:t>
                      </a:r>
                      <a:endParaRPr lang="en-GB" dirty="0"/>
                    </a:p>
                  </a:txBody>
                  <a:tcPr/>
                </a:tc>
                <a:tc>
                  <a:txBody>
                    <a:bodyPr/>
                    <a:lstStyle/>
                    <a:p>
                      <a:r>
                        <a:rPr lang="en-GB" dirty="0" smtClean="0"/>
                        <a:t>-12.65</a:t>
                      </a:r>
                      <a:endParaRPr lang="en-GB" dirty="0"/>
                    </a:p>
                  </a:txBody>
                  <a:tcPr/>
                </a:tc>
                <a:tc>
                  <a:txBody>
                    <a:bodyPr/>
                    <a:lstStyle/>
                    <a:p>
                      <a:r>
                        <a:rPr lang="en-GB" dirty="0" smtClean="0"/>
                        <a:t>-1.19</a:t>
                      </a:r>
                      <a:endParaRPr lang="en-GB" dirty="0"/>
                    </a:p>
                  </a:txBody>
                  <a:tcPr/>
                </a:tc>
                <a:tc>
                  <a:txBody>
                    <a:bodyPr/>
                    <a:lstStyle/>
                    <a:p>
                      <a:r>
                        <a:rPr lang="en-GB" dirty="0" smtClean="0"/>
                        <a:t>-0.53</a:t>
                      </a:r>
                      <a:endParaRPr lang="en-GB" dirty="0"/>
                    </a:p>
                  </a:txBody>
                  <a:tcPr/>
                </a:tc>
              </a:tr>
              <a:tr h="449837">
                <a:tc>
                  <a:txBody>
                    <a:bodyPr/>
                    <a:lstStyle/>
                    <a:p>
                      <a:r>
                        <a:rPr lang="en-GB" dirty="0" smtClean="0"/>
                        <a:t>Star Report</a:t>
                      </a:r>
                      <a:endParaRPr lang="en-GB" dirty="0"/>
                    </a:p>
                  </a:txBody>
                  <a:tcPr/>
                </a:tc>
                <a:tc>
                  <a:txBody>
                    <a:bodyPr/>
                    <a:lstStyle/>
                    <a:p>
                      <a:r>
                        <a:rPr lang="en-GB" dirty="0" smtClean="0"/>
                        <a:t>7.01</a:t>
                      </a:r>
                      <a:endParaRPr lang="en-GB" dirty="0"/>
                    </a:p>
                  </a:txBody>
                  <a:tcPr/>
                </a:tc>
                <a:tc>
                  <a:txBody>
                    <a:bodyPr/>
                    <a:lstStyle/>
                    <a:p>
                      <a:r>
                        <a:rPr lang="en-GB" dirty="0" smtClean="0"/>
                        <a:t>25.14</a:t>
                      </a:r>
                      <a:endParaRPr lang="en-GB" dirty="0"/>
                    </a:p>
                  </a:txBody>
                  <a:tcPr/>
                </a:tc>
                <a:tc>
                  <a:txBody>
                    <a:bodyPr/>
                    <a:lstStyle/>
                    <a:p>
                      <a:r>
                        <a:rPr lang="en-GB" dirty="0" smtClean="0"/>
                        <a:t>1.06</a:t>
                      </a:r>
                      <a:endParaRPr lang="en-GB" dirty="0"/>
                    </a:p>
                  </a:txBody>
                  <a:tcPr/>
                </a:tc>
                <a:tc>
                  <a:txBody>
                    <a:bodyPr/>
                    <a:lstStyle/>
                    <a:p>
                      <a:r>
                        <a:rPr lang="en-GB" dirty="0" smtClean="0"/>
                        <a:t>-11.16</a:t>
                      </a:r>
                      <a:endParaRPr lang="en-GB" dirty="0"/>
                    </a:p>
                  </a:txBody>
                  <a:tcPr/>
                </a:tc>
              </a:tr>
            </a:tbl>
          </a:graphicData>
        </a:graphic>
      </p:graphicFrame>
    </p:spTree>
    <p:extLst>
      <p:ext uri="{BB962C8B-B14F-4D97-AF65-F5344CB8AC3E}">
        <p14:creationId xmlns:p14="http://schemas.microsoft.com/office/powerpoint/2010/main" val="176653416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514815219"/>
              </p:ext>
            </p:extLst>
          </p:nvPr>
        </p:nvGraphicFramePr>
        <p:xfrm>
          <a:off x="467544" y="188640"/>
          <a:ext cx="8136904" cy="6262143"/>
        </p:xfrm>
        <a:graphic>
          <a:graphicData uri="http://schemas.openxmlformats.org/drawingml/2006/table">
            <a:tbl>
              <a:tblPr firstRow="1" bandRow="1">
                <a:tableStyleId>{5940675A-B579-460E-94D1-54222C63F5DA}</a:tableStyleId>
              </a:tblPr>
              <a:tblGrid>
                <a:gridCol w="3528392"/>
                <a:gridCol w="1152128"/>
                <a:gridCol w="1152128"/>
                <a:gridCol w="1152128"/>
                <a:gridCol w="1152128"/>
              </a:tblGrid>
              <a:tr h="449837">
                <a:tc>
                  <a:txBody>
                    <a:bodyPr/>
                    <a:lstStyle/>
                    <a:p>
                      <a:r>
                        <a:rPr lang="en-GB" b="1" dirty="0" smtClean="0"/>
                        <a:t>ASSIGNMENT</a:t>
                      </a:r>
                      <a:endParaRPr lang="en-GB" b="1" dirty="0"/>
                    </a:p>
                  </a:txBody>
                  <a:tcPr/>
                </a:tc>
                <a:tc>
                  <a:txBody>
                    <a:bodyPr/>
                    <a:lstStyle/>
                    <a:p>
                      <a:r>
                        <a:rPr lang="en-GB" b="1" dirty="0" smtClean="0"/>
                        <a:t>Dim 1</a:t>
                      </a:r>
                      <a:endParaRPr lang="en-GB" b="1" dirty="0"/>
                    </a:p>
                  </a:txBody>
                  <a:tcPr/>
                </a:tc>
                <a:tc>
                  <a:txBody>
                    <a:bodyPr/>
                    <a:lstStyle/>
                    <a:p>
                      <a:r>
                        <a:rPr lang="en-GB" b="1" dirty="0" smtClean="0"/>
                        <a:t>Dim 2</a:t>
                      </a:r>
                      <a:endParaRPr lang="en-GB" b="1" dirty="0"/>
                    </a:p>
                  </a:txBody>
                  <a:tcPr/>
                </a:tc>
                <a:tc>
                  <a:txBody>
                    <a:bodyPr/>
                    <a:lstStyle/>
                    <a:p>
                      <a:r>
                        <a:rPr lang="en-GB" b="1" dirty="0" smtClean="0"/>
                        <a:t>Dim 3</a:t>
                      </a:r>
                      <a:endParaRPr lang="en-GB" b="1" dirty="0"/>
                    </a:p>
                  </a:txBody>
                  <a:tcPr/>
                </a:tc>
                <a:tc>
                  <a:txBody>
                    <a:bodyPr/>
                    <a:lstStyle/>
                    <a:p>
                      <a:r>
                        <a:rPr lang="en-GB" b="1" dirty="0" smtClean="0"/>
                        <a:t>Dim 4</a:t>
                      </a:r>
                      <a:endParaRPr lang="en-GB" b="1" dirty="0"/>
                    </a:p>
                  </a:txBody>
                  <a:tcPr/>
                </a:tc>
              </a:tr>
              <a:tr h="414262">
                <a:tc>
                  <a:txBody>
                    <a:bodyPr/>
                    <a:lstStyle/>
                    <a:p>
                      <a:r>
                        <a:rPr lang="en-GB" dirty="0" smtClean="0"/>
                        <a:t>Is</a:t>
                      </a:r>
                      <a:r>
                        <a:rPr lang="en-GB" baseline="0" dirty="0" smtClean="0"/>
                        <a:t> (anonymised university) off…</a:t>
                      </a:r>
                      <a:endParaRPr lang="en-GB" dirty="0"/>
                    </a:p>
                  </a:txBody>
                  <a:tcPr/>
                </a:tc>
                <a:tc>
                  <a:txBody>
                    <a:bodyPr/>
                    <a:lstStyle/>
                    <a:p>
                      <a:r>
                        <a:rPr lang="en-GB" dirty="0" smtClean="0"/>
                        <a:t>6.08</a:t>
                      </a:r>
                      <a:endParaRPr lang="en-GB" dirty="0"/>
                    </a:p>
                  </a:txBody>
                  <a:tcPr/>
                </a:tc>
                <a:tc>
                  <a:txBody>
                    <a:bodyPr/>
                    <a:lstStyle/>
                    <a:p>
                      <a:r>
                        <a:rPr lang="en-GB" dirty="0" smtClean="0"/>
                        <a:t>-5.37</a:t>
                      </a:r>
                      <a:endParaRPr lang="en-GB" dirty="0"/>
                    </a:p>
                  </a:txBody>
                  <a:tcPr/>
                </a:tc>
                <a:tc>
                  <a:txBody>
                    <a:bodyPr/>
                    <a:lstStyle/>
                    <a:p>
                      <a:r>
                        <a:rPr lang="en-GB" dirty="0" smtClean="0"/>
                        <a:t>0.00</a:t>
                      </a:r>
                      <a:endParaRPr lang="en-GB" dirty="0"/>
                    </a:p>
                  </a:txBody>
                  <a:tcPr/>
                </a:tc>
                <a:tc>
                  <a:txBody>
                    <a:bodyPr/>
                    <a:lstStyle/>
                    <a:p>
                      <a:r>
                        <a:rPr lang="en-GB" dirty="0" smtClean="0"/>
                        <a:t>-2.41</a:t>
                      </a:r>
                      <a:endParaRPr lang="en-GB" dirty="0"/>
                    </a:p>
                  </a:txBody>
                  <a:tcPr/>
                </a:tc>
              </a:tr>
              <a:tr h="449837">
                <a:tc>
                  <a:txBody>
                    <a:bodyPr/>
                    <a:lstStyle/>
                    <a:p>
                      <a:r>
                        <a:rPr lang="en-GB" dirty="0" smtClean="0"/>
                        <a:t>Oenology Assignment</a:t>
                      </a:r>
                      <a:endParaRPr lang="en-GB" dirty="0"/>
                    </a:p>
                  </a:txBody>
                  <a:tcPr/>
                </a:tc>
                <a:tc>
                  <a:txBody>
                    <a:bodyPr/>
                    <a:lstStyle/>
                    <a:p>
                      <a:r>
                        <a:rPr lang="en-GB" dirty="0" smtClean="0"/>
                        <a:t>12.21</a:t>
                      </a:r>
                      <a:endParaRPr lang="en-GB" dirty="0"/>
                    </a:p>
                  </a:txBody>
                  <a:tcPr/>
                </a:tc>
                <a:tc>
                  <a:txBody>
                    <a:bodyPr/>
                    <a:lstStyle/>
                    <a:p>
                      <a:r>
                        <a:rPr lang="en-GB" b="1" dirty="0" smtClean="0">
                          <a:solidFill>
                            <a:srgbClr val="FF0000"/>
                          </a:solidFill>
                        </a:rPr>
                        <a:t>-13.13</a:t>
                      </a:r>
                      <a:endParaRPr lang="en-GB" b="1"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12.89</a:t>
                      </a:r>
                    </a:p>
                  </a:txBody>
                  <a:tcPr/>
                </a:tc>
                <a:tc>
                  <a:txBody>
                    <a:bodyPr/>
                    <a:lstStyle/>
                    <a:p>
                      <a:r>
                        <a:rPr lang="en-GB" dirty="0" smtClean="0"/>
                        <a:t>0.75</a:t>
                      </a:r>
                      <a:endParaRPr lang="en-GB" dirty="0"/>
                    </a:p>
                  </a:txBody>
                  <a:tcPr/>
                </a:tc>
              </a:tr>
              <a:tr h="449837">
                <a:tc>
                  <a:txBody>
                    <a:bodyPr/>
                    <a:lstStyle/>
                    <a:p>
                      <a:r>
                        <a:rPr lang="en-GB" dirty="0" smtClean="0"/>
                        <a:t>In this paper I will reflect…</a:t>
                      </a:r>
                      <a:endParaRPr lang="en-GB" dirty="0"/>
                    </a:p>
                  </a:txBody>
                  <a:tcPr/>
                </a:tc>
                <a:tc>
                  <a:txBody>
                    <a:bodyPr/>
                    <a:lstStyle/>
                    <a:p>
                      <a:r>
                        <a:rPr lang="en-GB" b="1" dirty="0" smtClean="0">
                          <a:solidFill>
                            <a:srgbClr val="FF0000"/>
                          </a:solidFill>
                        </a:rPr>
                        <a:t>-10.42</a:t>
                      </a:r>
                      <a:endParaRPr lang="en-GB" b="1" dirty="0">
                        <a:solidFill>
                          <a:srgbClr val="FF0000"/>
                        </a:solidFill>
                      </a:endParaRPr>
                    </a:p>
                  </a:txBody>
                  <a:tcPr/>
                </a:tc>
                <a:tc>
                  <a:txBody>
                    <a:bodyPr/>
                    <a:lstStyle/>
                    <a:p>
                      <a:r>
                        <a:rPr lang="en-GB" b="1" dirty="0" smtClean="0">
                          <a:solidFill>
                            <a:srgbClr val="FF0000"/>
                          </a:solidFill>
                        </a:rPr>
                        <a:t>35.03</a:t>
                      </a:r>
                      <a:endParaRPr lang="en-GB" b="1" dirty="0">
                        <a:solidFill>
                          <a:srgbClr val="FF0000"/>
                        </a:solidFill>
                      </a:endParaRPr>
                    </a:p>
                  </a:txBody>
                  <a:tcPr/>
                </a:tc>
                <a:tc>
                  <a:txBody>
                    <a:bodyPr/>
                    <a:lstStyle/>
                    <a:p>
                      <a:r>
                        <a:rPr lang="en-GB" dirty="0" smtClean="0"/>
                        <a:t>-0.29</a:t>
                      </a:r>
                      <a:endParaRPr lang="en-GB" dirty="0"/>
                    </a:p>
                  </a:txBody>
                  <a:tcPr/>
                </a:tc>
                <a:tc>
                  <a:txBody>
                    <a:bodyPr/>
                    <a:lstStyle/>
                    <a:p>
                      <a:r>
                        <a:rPr lang="en-GB" dirty="0" smtClean="0"/>
                        <a:t>-5.32</a:t>
                      </a:r>
                      <a:endParaRPr lang="en-GB" dirty="0"/>
                    </a:p>
                  </a:txBody>
                  <a:tcPr/>
                </a:tc>
              </a:tr>
              <a:tr h="449837">
                <a:tc>
                  <a:txBody>
                    <a:bodyPr/>
                    <a:lstStyle/>
                    <a:p>
                      <a:r>
                        <a:rPr lang="en-GB" dirty="0" smtClean="0"/>
                        <a:t>Land Prices Determine …</a:t>
                      </a:r>
                      <a:endParaRPr lang="en-GB" dirty="0"/>
                    </a:p>
                  </a:txBody>
                  <a:tcPr/>
                </a:tc>
                <a:tc>
                  <a:txBody>
                    <a:bodyPr/>
                    <a:lstStyle/>
                    <a:p>
                      <a:r>
                        <a:rPr lang="en-GB" dirty="0" smtClean="0"/>
                        <a:t>4.10</a:t>
                      </a:r>
                      <a:endParaRPr lang="en-GB" dirty="0"/>
                    </a:p>
                  </a:txBody>
                  <a:tcPr/>
                </a:tc>
                <a:tc>
                  <a:txBody>
                    <a:bodyPr/>
                    <a:lstStyle/>
                    <a:p>
                      <a:r>
                        <a:rPr lang="en-GB" dirty="0" smtClean="0"/>
                        <a:t>0.43</a:t>
                      </a:r>
                      <a:endParaRPr lang="en-GB" dirty="0"/>
                    </a:p>
                  </a:txBody>
                  <a:tcPr/>
                </a:tc>
                <a:tc>
                  <a:txBody>
                    <a:bodyPr/>
                    <a:lstStyle/>
                    <a:p>
                      <a:r>
                        <a:rPr lang="en-GB" dirty="0" smtClean="0"/>
                        <a:t>13.39</a:t>
                      </a:r>
                      <a:endParaRPr lang="en-GB" dirty="0"/>
                    </a:p>
                  </a:txBody>
                  <a:tcPr/>
                </a:tc>
                <a:tc>
                  <a:txBody>
                    <a:bodyPr/>
                    <a:lstStyle/>
                    <a:p>
                      <a:r>
                        <a:rPr lang="en-GB" dirty="0" smtClean="0"/>
                        <a:t>-3.52</a:t>
                      </a:r>
                      <a:endParaRPr lang="en-GB" dirty="0"/>
                    </a:p>
                  </a:txBody>
                  <a:tcPr/>
                </a:tc>
              </a:tr>
              <a:tr h="449837">
                <a:tc>
                  <a:txBody>
                    <a:bodyPr/>
                    <a:lstStyle/>
                    <a:p>
                      <a:r>
                        <a:rPr lang="en-GB" dirty="0" smtClean="0"/>
                        <a:t>Is it true that the introduction</a:t>
                      </a:r>
                      <a:r>
                        <a:rPr lang="en-GB" baseline="0" dirty="0" smtClean="0"/>
                        <a:t> of..</a:t>
                      </a:r>
                      <a:endParaRPr lang="en-GB" dirty="0"/>
                    </a:p>
                  </a:txBody>
                  <a:tcPr/>
                </a:tc>
                <a:tc>
                  <a:txBody>
                    <a:bodyPr/>
                    <a:lstStyle/>
                    <a:p>
                      <a:r>
                        <a:rPr lang="en-GB" dirty="0" smtClean="0"/>
                        <a:t>-6.23</a:t>
                      </a:r>
                      <a:endParaRPr lang="en-GB" dirty="0"/>
                    </a:p>
                  </a:txBody>
                  <a:tcPr/>
                </a:tc>
                <a:tc>
                  <a:txBody>
                    <a:bodyPr/>
                    <a:lstStyle/>
                    <a:p>
                      <a:r>
                        <a:rPr lang="en-GB" dirty="0" smtClean="0"/>
                        <a:t>2.75</a:t>
                      </a:r>
                      <a:endParaRPr lang="en-GB" dirty="0"/>
                    </a:p>
                  </a:txBody>
                  <a:tcPr/>
                </a:tc>
                <a:tc>
                  <a:txBody>
                    <a:bodyPr/>
                    <a:lstStyle/>
                    <a:p>
                      <a:r>
                        <a:rPr lang="en-GB" dirty="0" smtClean="0"/>
                        <a:t>-4.84</a:t>
                      </a:r>
                      <a:endParaRPr lang="en-GB" dirty="0"/>
                    </a:p>
                  </a:txBody>
                  <a:tcPr/>
                </a:tc>
                <a:tc>
                  <a:txBody>
                    <a:bodyPr/>
                    <a:lstStyle/>
                    <a:p>
                      <a:r>
                        <a:rPr lang="en-GB" dirty="0" smtClean="0"/>
                        <a:t>1.03</a:t>
                      </a:r>
                      <a:endParaRPr lang="en-GB" dirty="0"/>
                    </a:p>
                  </a:txBody>
                  <a:tcPr/>
                </a:tc>
              </a:tr>
              <a:tr h="449837">
                <a:tc>
                  <a:txBody>
                    <a:bodyPr/>
                    <a:lstStyle/>
                    <a:p>
                      <a:r>
                        <a:rPr lang="en-GB" dirty="0" smtClean="0"/>
                        <a:t>Jessica is 14</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solidFill>
                            <a:srgbClr val="FF0000"/>
                          </a:solidFill>
                        </a:rPr>
                        <a:t>-28.43</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solidFill>
                            <a:srgbClr val="FF0000"/>
                          </a:solidFill>
                        </a:rPr>
                        <a:t>26.88</a:t>
                      </a:r>
                    </a:p>
                  </a:txBody>
                  <a:tcPr/>
                </a:tc>
                <a:tc>
                  <a:txBody>
                    <a:bodyPr/>
                    <a:lstStyle/>
                    <a:p>
                      <a:r>
                        <a:rPr lang="en-GB" dirty="0" smtClean="0"/>
                        <a:t>0.99</a:t>
                      </a:r>
                      <a:endParaRPr lang="en-GB" dirty="0"/>
                    </a:p>
                  </a:txBody>
                  <a:tcPr/>
                </a:tc>
                <a:tc>
                  <a:txBody>
                    <a:bodyPr/>
                    <a:lstStyle/>
                    <a:p>
                      <a:r>
                        <a:rPr lang="en-GB" dirty="0" smtClean="0"/>
                        <a:t>-9.66</a:t>
                      </a:r>
                      <a:endParaRPr lang="en-GB" dirty="0"/>
                    </a:p>
                  </a:txBody>
                  <a:tcPr/>
                </a:tc>
              </a:tr>
              <a:tr h="449837">
                <a:tc>
                  <a:txBody>
                    <a:bodyPr/>
                    <a:lstStyle/>
                    <a:p>
                      <a:r>
                        <a:rPr lang="en-GB" dirty="0" smtClean="0"/>
                        <a:t>Framework for people’s tribunal</a:t>
                      </a:r>
                      <a:endParaRPr lang="en-GB" dirty="0"/>
                    </a:p>
                  </a:txBody>
                  <a:tcPr/>
                </a:tc>
                <a:tc>
                  <a:txBody>
                    <a:bodyPr/>
                    <a:lstStyle/>
                    <a:p>
                      <a:r>
                        <a:rPr lang="en-GB" dirty="0" smtClean="0"/>
                        <a:t>0.94</a:t>
                      </a:r>
                      <a:endParaRPr lang="en-GB" dirty="0"/>
                    </a:p>
                  </a:txBody>
                  <a:tcPr/>
                </a:tc>
                <a:tc>
                  <a:txBody>
                    <a:bodyPr/>
                    <a:lstStyle/>
                    <a:p>
                      <a:r>
                        <a:rPr lang="en-GB" dirty="0" smtClean="0"/>
                        <a:t>-7.75</a:t>
                      </a:r>
                      <a:endParaRPr lang="en-GB" dirty="0"/>
                    </a:p>
                  </a:txBody>
                  <a:tcPr/>
                </a:tc>
                <a:tc>
                  <a:txBody>
                    <a:bodyPr/>
                    <a:lstStyle/>
                    <a:p>
                      <a:r>
                        <a:rPr lang="en-GB" b="1" dirty="0" smtClean="0">
                          <a:solidFill>
                            <a:srgbClr val="FF0000"/>
                          </a:solidFill>
                        </a:rPr>
                        <a:t>-7.76</a:t>
                      </a:r>
                      <a:endParaRPr lang="en-GB" b="1" dirty="0">
                        <a:solidFill>
                          <a:srgbClr val="FF0000"/>
                        </a:solidFill>
                      </a:endParaRPr>
                    </a:p>
                  </a:txBody>
                  <a:tcPr/>
                </a:tc>
                <a:tc>
                  <a:txBody>
                    <a:bodyPr/>
                    <a:lstStyle/>
                    <a:p>
                      <a:r>
                        <a:rPr lang="en-GB" b="1" dirty="0" smtClean="0">
                          <a:solidFill>
                            <a:srgbClr val="FF0000"/>
                          </a:solidFill>
                        </a:rPr>
                        <a:t>5.73</a:t>
                      </a:r>
                      <a:endParaRPr lang="en-GB" b="1" dirty="0">
                        <a:solidFill>
                          <a:srgbClr val="FF0000"/>
                        </a:solidFill>
                      </a:endParaRPr>
                    </a:p>
                  </a:txBody>
                  <a:tcPr/>
                </a:tc>
              </a:tr>
              <a:tr h="449837">
                <a:tc>
                  <a:txBody>
                    <a:bodyPr/>
                    <a:lstStyle/>
                    <a:p>
                      <a:r>
                        <a:rPr lang="en-GB" dirty="0" smtClean="0"/>
                        <a:t>Dear Jeremy</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-9.29</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1.80</a:t>
                      </a:r>
                    </a:p>
                  </a:txBody>
                  <a:tcPr/>
                </a:tc>
                <a:tc>
                  <a:txBody>
                    <a:bodyPr/>
                    <a:lstStyle/>
                    <a:p>
                      <a:r>
                        <a:rPr lang="en-GB" dirty="0" smtClean="0"/>
                        <a:t>-6.31</a:t>
                      </a:r>
                      <a:endParaRPr lang="en-GB" dirty="0"/>
                    </a:p>
                  </a:txBody>
                  <a:tcPr/>
                </a:tc>
                <a:tc>
                  <a:txBody>
                    <a:bodyPr/>
                    <a:lstStyle/>
                    <a:p>
                      <a:r>
                        <a:rPr lang="en-GB" dirty="0" smtClean="0"/>
                        <a:t>-6.78</a:t>
                      </a:r>
                      <a:endParaRPr lang="en-GB" dirty="0"/>
                    </a:p>
                  </a:txBody>
                  <a:tcPr/>
                </a:tc>
              </a:tr>
              <a:tr h="449837">
                <a:tc>
                  <a:txBody>
                    <a:bodyPr/>
                    <a:lstStyle/>
                    <a:p>
                      <a:r>
                        <a:rPr lang="en-GB" dirty="0" smtClean="0"/>
                        <a:t>I would advise Albert</a:t>
                      </a:r>
                      <a:endParaRPr lang="en-GB" dirty="0"/>
                    </a:p>
                  </a:txBody>
                  <a:tcPr/>
                </a:tc>
                <a:tc>
                  <a:txBody>
                    <a:bodyPr/>
                    <a:lstStyle/>
                    <a:p>
                      <a:r>
                        <a:rPr lang="en-GB" dirty="0" smtClean="0"/>
                        <a:t>-7.79</a:t>
                      </a:r>
                      <a:endParaRPr lang="en-GB" dirty="0"/>
                    </a:p>
                  </a:txBody>
                  <a:tcPr/>
                </a:tc>
                <a:tc>
                  <a:txBody>
                    <a:bodyPr/>
                    <a:lstStyle/>
                    <a:p>
                      <a:r>
                        <a:rPr lang="en-GB" dirty="0" smtClean="0"/>
                        <a:t>13.83</a:t>
                      </a:r>
                      <a:endParaRPr lang="en-GB" dirty="0"/>
                    </a:p>
                  </a:txBody>
                  <a:tcPr/>
                </a:tc>
                <a:tc>
                  <a:txBody>
                    <a:bodyPr/>
                    <a:lstStyle/>
                    <a:p>
                      <a:r>
                        <a:rPr lang="en-GB" b="1" dirty="0" smtClean="0">
                          <a:solidFill>
                            <a:srgbClr val="FF0000"/>
                          </a:solidFill>
                        </a:rPr>
                        <a:t>13.08</a:t>
                      </a:r>
                      <a:endParaRPr lang="en-GB" b="1" dirty="0">
                        <a:solidFill>
                          <a:srgbClr val="FF0000"/>
                        </a:solidFill>
                      </a:endParaRPr>
                    </a:p>
                  </a:txBody>
                  <a:tcPr/>
                </a:tc>
                <a:tc>
                  <a:txBody>
                    <a:bodyPr/>
                    <a:lstStyle/>
                    <a:p>
                      <a:r>
                        <a:rPr lang="en-GB" dirty="0" smtClean="0"/>
                        <a:t>-6.65</a:t>
                      </a:r>
                      <a:endParaRPr lang="en-GB" dirty="0"/>
                    </a:p>
                  </a:txBody>
                  <a:tcPr/>
                </a:tc>
              </a:tr>
              <a:tr h="449837">
                <a:tc>
                  <a:txBody>
                    <a:bodyPr/>
                    <a:lstStyle/>
                    <a:p>
                      <a:r>
                        <a:rPr lang="en-GB" dirty="0" smtClean="0"/>
                        <a:t>Report to Chief Executive Officer</a:t>
                      </a:r>
                      <a:endParaRPr lang="en-GB" dirty="0"/>
                    </a:p>
                  </a:txBody>
                  <a:tcPr/>
                </a:tc>
                <a:tc>
                  <a:txBody>
                    <a:bodyPr/>
                    <a:lstStyle/>
                    <a:p>
                      <a:r>
                        <a:rPr lang="en-GB" dirty="0" smtClean="0"/>
                        <a:t>6.54</a:t>
                      </a:r>
                      <a:endParaRPr lang="en-GB" dirty="0"/>
                    </a:p>
                  </a:txBody>
                  <a:tcPr/>
                </a:tc>
                <a:tc>
                  <a:txBody>
                    <a:bodyPr/>
                    <a:lstStyle/>
                    <a:p>
                      <a:r>
                        <a:rPr lang="en-GB" dirty="0" smtClean="0"/>
                        <a:t>-6.06</a:t>
                      </a:r>
                      <a:endParaRPr lang="en-GB" dirty="0"/>
                    </a:p>
                  </a:txBody>
                  <a:tcPr/>
                </a:tc>
                <a:tc>
                  <a:txBody>
                    <a:bodyPr/>
                    <a:lstStyle/>
                    <a:p>
                      <a:r>
                        <a:rPr lang="en-GB" dirty="0" smtClean="0"/>
                        <a:t>3.37</a:t>
                      </a:r>
                      <a:endParaRPr lang="en-GB" dirty="0"/>
                    </a:p>
                  </a:txBody>
                  <a:tcPr/>
                </a:tc>
                <a:tc>
                  <a:txBody>
                    <a:bodyPr/>
                    <a:lstStyle/>
                    <a:p>
                      <a:r>
                        <a:rPr lang="en-GB" dirty="0" smtClean="0"/>
                        <a:t>-0.52</a:t>
                      </a:r>
                      <a:endParaRPr lang="en-GB" dirty="0"/>
                    </a:p>
                  </a:txBody>
                  <a:tcPr/>
                </a:tc>
              </a:tr>
              <a:tr h="449837">
                <a:tc>
                  <a:txBody>
                    <a:bodyPr/>
                    <a:lstStyle/>
                    <a:p>
                      <a:r>
                        <a:rPr lang="en-GB" dirty="0" smtClean="0"/>
                        <a:t>A monopoly is where the market</a:t>
                      </a:r>
                      <a:endParaRPr lang="en-GB" dirty="0"/>
                    </a:p>
                  </a:txBody>
                  <a:tcPr/>
                </a:tc>
                <a:tc>
                  <a:txBody>
                    <a:bodyPr/>
                    <a:lstStyle/>
                    <a:p>
                      <a:r>
                        <a:rPr lang="en-GB" dirty="0" smtClean="0"/>
                        <a:t>6.29</a:t>
                      </a:r>
                      <a:endParaRPr lang="en-GB" dirty="0"/>
                    </a:p>
                  </a:txBody>
                  <a:tcPr/>
                </a:tc>
                <a:tc>
                  <a:txBody>
                    <a:bodyPr/>
                    <a:lstStyle/>
                    <a:p>
                      <a:r>
                        <a:rPr lang="en-GB" dirty="0" smtClean="0"/>
                        <a:t>0.39</a:t>
                      </a:r>
                      <a:endParaRPr lang="en-GB" dirty="0"/>
                    </a:p>
                  </a:txBody>
                  <a:tcPr/>
                </a:tc>
                <a:tc>
                  <a:txBody>
                    <a:bodyPr/>
                    <a:lstStyle/>
                    <a:p>
                      <a:r>
                        <a:rPr lang="en-GB" b="1" dirty="0" smtClean="0">
                          <a:solidFill>
                            <a:srgbClr val="FF0000"/>
                          </a:solidFill>
                        </a:rPr>
                        <a:t>14.55</a:t>
                      </a:r>
                      <a:endParaRPr lang="en-GB" b="1" dirty="0">
                        <a:solidFill>
                          <a:srgbClr val="FF0000"/>
                        </a:solidFill>
                      </a:endParaRPr>
                    </a:p>
                  </a:txBody>
                  <a:tcPr/>
                </a:tc>
                <a:tc>
                  <a:txBody>
                    <a:bodyPr/>
                    <a:lstStyle/>
                    <a:p>
                      <a:r>
                        <a:rPr lang="en-GB" dirty="0" smtClean="0"/>
                        <a:t>-1.06</a:t>
                      </a:r>
                      <a:endParaRPr lang="en-GB" dirty="0"/>
                    </a:p>
                  </a:txBody>
                  <a:tcPr/>
                </a:tc>
              </a:tr>
              <a:tr h="449837">
                <a:tc>
                  <a:txBody>
                    <a:bodyPr/>
                    <a:lstStyle/>
                    <a:p>
                      <a:r>
                        <a:rPr lang="en-GB" dirty="0" smtClean="0"/>
                        <a:t>How the use of fuels is managed</a:t>
                      </a:r>
                      <a:endParaRPr lang="en-GB" dirty="0"/>
                    </a:p>
                  </a:txBody>
                  <a:tcPr/>
                </a:tc>
                <a:tc>
                  <a:txBody>
                    <a:bodyPr/>
                    <a:lstStyle/>
                    <a:p>
                      <a:r>
                        <a:rPr lang="en-GB" b="1" dirty="0" smtClean="0">
                          <a:solidFill>
                            <a:srgbClr val="FF0000"/>
                          </a:solidFill>
                        </a:rPr>
                        <a:t>13.12</a:t>
                      </a:r>
                      <a:endParaRPr lang="en-GB" b="1" dirty="0">
                        <a:solidFill>
                          <a:srgbClr val="FF0000"/>
                        </a:solidFill>
                      </a:endParaRPr>
                    </a:p>
                  </a:txBody>
                  <a:tcPr/>
                </a:tc>
                <a:tc>
                  <a:txBody>
                    <a:bodyPr/>
                    <a:lstStyle/>
                    <a:p>
                      <a:r>
                        <a:rPr lang="en-GB" dirty="0" smtClean="0"/>
                        <a:t>-12.65</a:t>
                      </a:r>
                      <a:endParaRPr lang="en-GB" dirty="0"/>
                    </a:p>
                  </a:txBody>
                  <a:tcPr/>
                </a:tc>
                <a:tc>
                  <a:txBody>
                    <a:bodyPr/>
                    <a:lstStyle/>
                    <a:p>
                      <a:r>
                        <a:rPr lang="en-GB" dirty="0" smtClean="0"/>
                        <a:t>-1.19</a:t>
                      </a:r>
                      <a:endParaRPr lang="en-GB" dirty="0"/>
                    </a:p>
                  </a:txBody>
                  <a:tcPr/>
                </a:tc>
                <a:tc>
                  <a:txBody>
                    <a:bodyPr/>
                    <a:lstStyle/>
                    <a:p>
                      <a:r>
                        <a:rPr lang="en-GB" dirty="0" smtClean="0"/>
                        <a:t>-0.53</a:t>
                      </a:r>
                      <a:endParaRPr lang="en-GB" dirty="0"/>
                    </a:p>
                  </a:txBody>
                  <a:tcPr/>
                </a:tc>
              </a:tr>
              <a:tr h="449837">
                <a:tc>
                  <a:txBody>
                    <a:bodyPr/>
                    <a:lstStyle/>
                    <a:p>
                      <a:r>
                        <a:rPr lang="en-GB" dirty="0" smtClean="0"/>
                        <a:t>Star Report</a:t>
                      </a:r>
                      <a:endParaRPr lang="en-GB" dirty="0"/>
                    </a:p>
                  </a:txBody>
                  <a:tcPr/>
                </a:tc>
                <a:tc>
                  <a:txBody>
                    <a:bodyPr/>
                    <a:lstStyle/>
                    <a:p>
                      <a:r>
                        <a:rPr lang="en-GB" dirty="0" smtClean="0"/>
                        <a:t>7.01</a:t>
                      </a:r>
                      <a:endParaRPr lang="en-GB" dirty="0"/>
                    </a:p>
                  </a:txBody>
                  <a:tcPr/>
                </a:tc>
                <a:tc>
                  <a:txBody>
                    <a:bodyPr/>
                    <a:lstStyle/>
                    <a:p>
                      <a:r>
                        <a:rPr lang="en-GB" b="1" dirty="0" smtClean="0">
                          <a:solidFill>
                            <a:srgbClr val="FF0000"/>
                          </a:solidFill>
                        </a:rPr>
                        <a:t>25.14</a:t>
                      </a:r>
                      <a:endParaRPr lang="en-GB" b="1" dirty="0">
                        <a:solidFill>
                          <a:srgbClr val="FF0000"/>
                        </a:solidFill>
                      </a:endParaRPr>
                    </a:p>
                  </a:txBody>
                  <a:tcPr/>
                </a:tc>
                <a:tc>
                  <a:txBody>
                    <a:bodyPr/>
                    <a:lstStyle/>
                    <a:p>
                      <a:r>
                        <a:rPr lang="en-GB" dirty="0" smtClean="0"/>
                        <a:t>1.06</a:t>
                      </a:r>
                      <a:endParaRPr lang="en-GB" dirty="0"/>
                    </a:p>
                  </a:txBody>
                  <a:tcPr/>
                </a:tc>
                <a:tc>
                  <a:txBody>
                    <a:bodyPr/>
                    <a:lstStyle/>
                    <a:p>
                      <a:r>
                        <a:rPr lang="en-GB" b="1" dirty="0" smtClean="0">
                          <a:solidFill>
                            <a:srgbClr val="FF0000"/>
                          </a:solidFill>
                        </a:rPr>
                        <a:t>-11.16</a:t>
                      </a:r>
                      <a:endParaRPr lang="en-GB" b="1" dirty="0">
                        <a:solidFill>
                          <a:srgbClr val="FF0000"/>
                        </a:solidFill>
                      </a:endParaRPr>
                    </a:p>
                  </a:txBody>
                  <a:tcPr/>
                </a:tc>
              </a:tr>
            </a:tbl>
          </a:graphicData>
        </a:graphic>
      </p:graphicFrame>
    </p:spTree>
    <p:extLst>
      <p:ext uri="{BB962C8B-B14F-4D97-AF65-F5344CB8AC3E}">
        <p14:creationId xmlns:p14="http://schemas.microsoft.com/office/powerpoint/2010/main" val="4071743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0594" name="Object 3"/>
          <p:cNvGraphicFramePr>
            <a:graphicFrameLocks noChangeAspect="1"/>
          </p:cNvGraphicFramePr>
          <p:nvPr/>
        </p:nvGraphicFramePr>
        <p:xfrm>
          <a:off x="468313" y="620713"/>
          <a:ext cx="7993062" cy="5975350"/>
        </p:xfrm>
        <a:graphic>
          <a:graphicData uri="http://schemas.openxmlformats.org/presentationml/2006/ole">
            <mc:AlternateContent xmlns:mc="http://schemas.openxmlformats.org/markup-compatibility/2006">
              <mc:Choice xmlns:v="urn:schemas-microsoft-com:vml" Requires="v">
                <p:oleObj spid="_x0000_s7209" name="Chart" r:id="rId3" imgW="4000500" imgH="3571951" progId="Excel.Chart.8">
                  <p:embed/>
                </p:oleObj>
              </mc:Choice>
              <mc:Fallback>
                <p:oleObj name="Chart" r:id="rId3" imgW="4000500" imgH="3571951"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620713"/>
                        <a:ext cx="7993062" cy="597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373915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8962" name="Object 3"/>
          <p:cNvGraphicFramePr>
            <a:graphicFrameLocks noChangeAspect="1"/>
          </p:cNvGraphicFramePr>
          <p:nvPr/>
        </p:nvGraphicFramePr>
        <p:xfrm>
          <a:off x="684213" y="549275"/>
          <a:ext cx="7775575" cy="6048375"/>
        </p:xfrm>
        <a:graphic>
          <a:graphicData uri="http://schemas.openxmlformats.org/presentationml/2006/ole">
            <mc:AlternateContent xmlns:mc="http://schemas.openxmlformats.org/markup-compatibility/2006">
              <mc:Choice xmlns:v="urn:schemas-microsoft-com:vml" Requires="v">
                <p:oleObj spid="_x0000_s4141" name="Chart" r:id="rId3" imgW="3981602" imgH="3600602" progId="Excel.Chart.8">
                  <p:embed/>
                </p:oleObj>
              </mc:Choice>
              <mc:Fallback>
                <p:oleObj name="Chart" r:id="rId3" imgW="3981602" imgH="3600602"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549275"/>
                        <a:ext cx="7775575" cy="6048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607978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9986" name="Object 3"/>
          <p:cNvGraphicFramePr>
            <a:graphicFrameLocks noChangeAspect="1"/>
          </p:cNvGraphicFramePr>
          <p:nvPr/>
        </p:nvGraphicFramePr>
        <p:xfrm>
          <a:off x="611188" y="476250"/>
          <a:ext cx="7777162" cy="5997575"/>
        </p:xfrm>
        <a:graphic>
          <a:graphicData uri="http://schemas.openxmlformats.org/presentationml/2006/ole">
            <mc:AlternateContent xmlns:mc="http://schemas.openxmlformats.org/markup-compatibility/2006">
              <mc:Choice xmlns:v="urn:schemas-microsoft-com:vml" Requires="v">
                <p:oleObj spid="_x0000_s5165" name="Chart" r:id="rId3" imgW="4000500" imgH="3600602" progId="Excel.Chart.8">
                  <p:embed/>
                </p:oleObj>
              </mc:Choice>
              <mc:Fallback>
                <p:oleObj name="Chart" r:id="rId3" imgW="4000500" imgH="3600602"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476250"/>
                        <a:ext cx="7777162" cy="5997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635435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1059</TotalTime>
  <Words>3279</Words>
  <Application>Microsoft Office PowerPoint</Application>
  <PresentationFormat>On-screen Show (4:3)</PresentationFormat>
  <Paragraphs>570</Paragraphs>
  <Slides>63</Slides>
  <Notes>7</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63</vt:i4>
      </vt:variant>
    </vt:vector>
  </HeadingPairs>
  <TitlesOfParts>
    <vt:vector size="67" baseType="lpstr">
      <vt:lpstr>Office Theme</vt:lpstr>
      <vt:lpstr>4_Office Theme</vt:lpstr>
      <vt:lpstr>2_Office Theme</vt:lpstr>
      <vt:lpstr>Chart</vt:lpstr>
      <vt:lpstr> Saying it in style:  </vt:lpstr>
      <vt:lpstr>to develop descriptors for all the genres of British university student assignment – identifying assignment types according to their social purposes.</vt:lpstr>
      <vt:lpstr>PowerPoint Presentation</vt:lpstr>
      <vt:lpstr>The 13 ‘genre families’,  linked to 5 social purposes</vt:lpstr>
      <vt:lpstr>PowerPoint Presentation</vt:lpstr>
      <vt:lpstr>PowerPoint Presentation</vt:lpstr>
      <vt:lpstr>PowerPoint Presentation</vt:lpstr>
      <vt:lpstr>PowerPoint Presentation</vt:lpstr>
      <vt:lpstr>PowerPoint Presentation</vt:lpstr>
      <vt:lpstr>The data has been analysed in lots of different ways….</vt:lpstr>
      <vt:lpstr>Multidimensional Analysis (MDA)</vt:lpstr>
      <vt:lpstr>PowerPoint Presentation</vt:lpstr>
      <vt:lpstr>MDA procedure</vt:lpstr>
      <vt:lpstr>Grammatical/functional  features in the original 1988  analyses: </vt:lpstr>
      <vt:lpstr>Five Dimensions</vt:lpstr>
      <vt:lpstr>PowerPoint Presentation</vt:lpstr>
      <vt:lpstr>PowerPoint Presentation</vt:lpstr>
      <vt:lpstr>PowerPoint Presentation</vt:lpstr>
      <vt:lpstr>Scores by level (1988 dimensions)</vt:lpstr>
      <vt:lpstr> Some findings across genres Dimension 1 – involved vs. informational production </vt:lpstr>
      <vt:lpstr>Some findings: across genres Dimension 4: overt expression of persuasion</vt:lpstr>
      <vt:lpstr>Multidimensional Analysis (MDA) (a ‘bottom-up’ approach) </vt:lpstr>
      <vt:lpstr>28 distinguishing features </vt:lpstr>
      <vt:lpstr>28 distinguishing features </vt:lpstr>
      <vt:lpstr>In the new MDA analysis (BAWE2016) BAWE texts cluster at the positive and negative ends of 4 dimensions: </vt:lpstr>
      <vt:lpstr>PowerPoint Presentation</vt:lpstr>
      <vt:lpstr>Compressed Procedural Information</vt:lpstr>
      <vt:lpstr>Compressed Procedural Information</vt:lpstr>
      <vt:lpstr>Compressed Procedural Information</vt:lpstr>
      <vt:lpstr>Compressed Procedural Information</vt:lpstr>
      <vt:lpstr>Dimension 1: Compressed Procedural Information v. Stance Toward the Work of Others</vt:lpstr>
      <vt:lpstr>PowerPoint Presentation</vt:lpstr>
      <vt:lpstr>PowerPoint Presentation</vt:lpstr>
      <vt:lpstr>Stance Toward the Work of Others</vt:lpstr>
      <vt:lpstr>Stance Toward the Work of Others</vt:lpstr>
      <vt:lpstr>Dimension 2: Personal Stance</vt:lpstr>
      <vt:lpstr>Dimension 2: Personal Stance</vt:lpstr>
      <vt:lpstr>Personal Stance</vt:lpstr>
      <vt:lpstr>Personal Stance</vt:lpstr>
      <vt:lpstr>PowerPoint Presentation</vt:lpstr>
      <vt:lpstr>PowerPoint Presentation</vt:lpstr>
      <vt:lpstr>Compare</vt:lpstr>
      <vt:lpstr>Compare</vt:lpstr>
      <vt:lpstr>Dimension 3: Possible Events vs. Completed Events</vt:lpstr>
      <vt:lpstr>Dimension 3: Possible Events</vt:lpstr>
      <vt:lpstr>Dim 3: Completed Events</vt:lpstr>
      <vt:lpstr>PowerPoint Presentation</vt:lpstr>
      <vt:lpstr>PowerPoint Presentation</vt:lpstr>
      <vt:lpstr>Dimension 4: Informational Density</vt:lpstr>
      <vt:lpstr>Dim 4: Informational Density</vt:lpstr>
      <vt:lpstr>Dim 4: Informational Density</vt:lpstr>
      <vt:lpstr>PowerPoint Presentation</vt:lpstr>
      <vt:lpstr>Compare</vt:lpstr>
      <vt:lpstr>Sociology student writing</vt:lpstr>
      <vt:lpstr>Is this what we want??</vt:lpstr>
      <vt:lpstr>The BAWE 2016 dimensions exemplified</vt:lpstr>
      <vt:lpstr>The BAWE 2016 dimensions exemplified</vt:lpstr>
      <vt:lpstr>Compare MICUSP MDA</vt:lpstr>
      <vt:lpstr>PowerPoint Presentation</vt:lpstr>
      <vt:lpstr>References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Multidimensional Analysis of the BAWE corpus</dc:title>
  <dc:creator>Hilary Nesi</dc:creator>
  <cp:lastModifiedBy>Hilary</cp:lastModifiedBy>
  <cp:revision>81</cp:revision>
  <dcterms:created xsi:type="dcterms:W3CDTF">2006-08-16T00:00:00Z</dcterms:created>
  <dcterms:modified xsi:type="dcterms:W3CDTF">2017-03-29T16:20:39Z</dcterms:modified>
</cp:coreProperties>
</file>